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2" r:id="rId2"/>
    <p:sldMasterId id="2147483724" r:id="rId3"/>
  </p:sldMasterIdLst>
  <p:notesMasterIdLst>
    <p:notesMasterId r:id="rId88"/>
  </p:notesMasterIdLst>
  <p:sldIdLst>
    <p:sldId id="256" r:id="rId4"/>
    <p:sldId id="258" r:id="rId5"/>
    <p:sldId id="418" r:id="rId6"/>
    <p:sldId id="419" r:id="rId7"/>
    <p:sldId id="420" r:id="rId8"/>
    <p:sldId id="421" r:id="rId9"/>
    <p:sldId id="422" r:id="rId10"/>
    <p:sldId id="423" r:id="rId11"/>
    <p:sldId id="424" r:id="rId12"/>
    <p:sldId id="425" r:id="rId13"/>
    <p:sldId id="426" r:id="rId14"/>
    <p:sldId id="427" r:id="rId15"/>
    <p:sldId id="379" r:id="rId16"/>
    <p:sldId id="359" r:id="rId17"/>
    <p:sldId id="360" r:id="rId18"/>
    <p:sldId id="361" r:id="rId19"/>
    <p:sldId id="362" r:id="rId20"/>
    <p:sldId id="363" r:id="rId21"/>
    <p:sldId id="364" r:id="rId22"/>
    <p:sldId id="365" r:id="rId23"/>
    <p:sldId id="366" r:id="rId24"/>
    <p:sldId id="367" r:id="rId25"/>
    <p:sldId id="370" r:id="rId26"/>
    <p:sldId id="371" r:id="rId27"/>
    <p:sldId id="428" r:id="rId28"/>
    <p:sldId id="372" r:id="rId29"/>
    <p:sldId id="373" r:id="rId30"/>
    <p:sldId id="374" r:id="rId31"/>
    <p:sldId id="375" r:id="rId32"/>
    <p:sldId id="376" r:id="rId33"/>
    <p:sldId id="377" r:id="rId34"/>
    <p:sldId id="378" r:id="rId35"/>
    <p:sldId id="259" r:id="rId36"/>
    <p:sldId id="407" r:id="rId37"/>
    <p:sldId id="408" r:id="rId38"/>
    <p:sldId id="409" r:id="rId39"/>
    <p:sldId id="410" r:id="rId40"/>
    <p:sldId id="411" r:id="rId41"/>
    <p:sldId id="412" r:id="rId42"/>
    <p:sldId id="413" r:id="rId43"/>
    <p:sldId id="414" r:id="rId44"/>
    <p:sldId id="416" r:id="rId45"/>
    <p:sldId id="454" r:id="rId46"/>
    <p:sldId id="453" r:id="rId47"/>
    <p:sldId id="260" r:id="rId48"/>
    <p:sldId id="429" r:id="rId49"/>
    <p:sldId id="430" r:id="rId50"/>
    <p:sldId id="431" r:id="rId51"/>
    <p:sldId id="432" r:id="rId52"/>
    <p:sldId id="433" r:id="rId53"/>
    <p:sldId id="434" r:id="rId54"/>
    <p:sldId id="387" r:id="rId55"/>
    <p:sldId id="388" r:id="rId56"/>
    <p:sldId id="389" r:id="rId57"/>
    <p:sldId id="390" r:id="rId58"/>
    <p:sldId id="435" r:id="rId59"/>
    <p:sldId id="436" r:id="rId60"/>
    <p:sldId id="406" r:id="rId61"/>
    <p:sldId id="394" r:id="rId62"/>
    <p:sldId id="261" r:id="rId63"/>
    <p:sldId id="437" r:id="rId64"/>
    <p:sldId id="332" r:id="rId65"/>
    <p:sldId id="333" r:id="rId66"/>
    <p:sldId id="445" r:id="rId67"/>
    <p:sldId id="446" r:id="rId68"/>
    <p:sldId id="447" r:id="rId69"/>
    <p:sldId id="456" r:id="rId70"/>
    <p:sldId id="438" r:id="rId71"/>
    <p:sldId id="458" r:id="rId72"/>
    <p:sldId id="439" r:id="rId73"/>
    <p:sldId id="455" r:id="rId74"/>
    <p:sldId id="440" r:id="rId75"/>
    <p:sldId id="441" r:id="rId76"/>
    <p:sldId id="442" r:id="rId77"/>
    <p:sldId id="443" r:id="rId78"/>
    <p:sldId id="444" r:id="rId79"/>
    <p:sldId id="337" r:id="rId80"/>
    <p:sldId id="338" r:id="rId81"/>
    <p:sldId id="457" r:id="rId82"/>
    <p:sldId id="448" r:id="rId83"/>
    <p:sldId id="449" r:id="rId84"/>
    <p:sldId id="450" r:id="rId85"/>
    <p:sldId id="451" r:id="rId86"/>
    <p:sldId id="45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8EF70E-A251-4A96-9247-ED8203B0B056}">
          <p14:sldIdLst>
            <p14:sldId id="256"/>
          </p14:sldIdLst>
        </p14:section>
        <p14:section name="Amit: Intro to Causal Inference" id="{B1EB732B-018C-46EC-BD64-7FA23850FEED}">
          <p14:sldIdLst>
            <p14:sldId id="258"/>
            <p14:sldId id="418"/>
            <p14:sldId id="419"/>
            <p14:sldId id="420"/>
            <p14:sldId id="421"/>
            <p14:sldId id="422"/>
            <p14:sldId id="423"/>
            <p14:sldId id="424"/>
            <p14:sldId id="425"/>
            <p14:sldId id="426"/>
            <p14:sldId id="427"/>
            <p14:sldId id="379"/>
            <p14:sldId id="359"/>
            <p14:sldId id="360"/>
            <p14:sldId id="361"/>
            <p14:sldId id="362"/>
            <p14:sldId id="363"/>
            <p14:sldId id="364"/>
            <p14:sldId id="365"/>
            <p14:sldId id="366"/>
            <p14:sldId id="367"/>
            <p14:sldId id="370"/>
            <p14:sldId id="371"/>
            <p14:sldId id="428"/>
            <p14:sldId id="372"/>
            <p14:sldId id="373"/>
            <p14:sldId id="374"/>
            <p14:sldId id="375"/>
            <p14:sldId id="376"/>
            <p14:sldId id="377"/>
            <p14:sldId id="378"/>
          </p14:sldIdLst>
        </p14:section>
        <p14:section name="Andrew: Intro to Experiments" id="{E9EDAFE9-2C30-4345-8BE2-9E8BADBA6CFD}">
          <p14:sldIdLst>
            <p14:sldId id="259"/>
            <p14:sldId id="407"/>
            <p14:sldId id="408"/>
            <p14:sldId id="409"/>
            <p14:sldId id="410"/>
            <p14:sldId id="411"/>
            <p14:sldId id="412"/>
            <p14:sldId id="413"/>
            <p14:sldId id="414"/>
            <p14:sldId id="416"/>
            <p14:sldId id="454"/>
            <p14:sldId id="453"/>
          </p14:sldIdLst>
        </p14:section>
        <p14:section name="Amit: Experiments" id="{AAC857C8-6141-4D55-8DE8-D5994FE6492D}">
          <p14:sldIdLst>
            <p14:sldId id="260"/>
            <p14:sldId id="429"/>
            <p14:sldId id="430"/>
            <p14:sldId id="431"/>
            <p14:sldId id="432"/>
            <p14:sldId id="433"/>
            <p14:sldId id="434"/>
            <p14:sldId id="387"/>
            <p14:sldId id="388"/>
            <p14:sldId id="389"/>
            <p14:sldId id="390"/>
            <p14:sldId id="435"/>
            <p14:sldId id="436"/>
            <p14:sldId id="406"/>
            <p14:sldId id="394"/>
          </p14:sldIdLst>
        </p14:section>
        <p14:section name="Andrew: Experiments and Demo" id="{6BC67104-3A3D-4253-A33B-1C44432FA8DC}">
          <p14:sldIdLst>
            <p14:sldId id="261"/>
            <p14:sldId id="437"/>
            <p14:sldId id="332"/>
            <p14:sldId id="333"/>
            <p14:sldId id="445"/>
            <p14:sldId id="446"/>
            <p14:sldId id="447"/>
            <p14:sldId id="456"/>
            <p14:sldId id="438"/>
            <p14:sldId id="458"/>
            <p14:sldId id="439"/>
            <p14:sldId id="455"/>
            <p14:sldId id="440"/>
            <p14:sldId id="441"/>
            <p14:sldId id="442"/>
            <p14:sldId id="443"/>
            <p14:sldId id="444"/>
            <p14:sldId id="337"/>
            <p14:sldId id="338"/>
            <p14:sldId id="457"/>
          </p14:sldIdLst>
        </p14:section>
        <p14:section name="Conclusion" id="{C44987DE-0541-4100-8026-9A8BBF5962E1}">
          <p14:sldIdLst>
            <p14:sldId id="448"/>
            <p14:sldId id="449"/>
            <p14:sldId id="450"/>
            <p14:sldId id="451"/>
            <p14:sldId id="4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FFC0A-45AE-4591-BA91-7BA1E4C514FB}" v="195" dt="2017-04-13T20:12:52.592"/>
    <p1510:client id="{69B53C6F-1DAB-409F-995B-A6E45B3714BB}" v="745" dt="2017-04-13T19:59:56.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0" autoAdjust="0"/>
    <p:restoredTop sz="87660" autoAdjust="0"/>
  </p:normalViewPr>
  <p:slideViewPr>
    <p:cSldViewPr snapToGrid="0">
      <p:cViewPr varScale="1">
        <p:scale>
          <a:sx n="89" d="100"/>
          <a:sy n="89" d="100"/>
        </p:scale>
        <p:origin x="624" y="168"/>
      </p:cViewPr>
      <p:guideLst/>
    </p:cSldViewPr>
  </p:slideViewPr>
  <p:outlineViewPr>
    <p:cViewPr>
      <p:scale>
        <a:sx n="33" d="100"/>
        <a:sy n="33" d="100"/>
      </p:scale>
      <p:origin x="0" y="-729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93" Type="http://schemas.microsoft.com/office/2015/10/relationships/revisionInfo" Target="revisionInfo.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notesMaster" Target="notesMasters/notesMaster1.xml"/><Relationship Id="rId8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344651532876138"/>
          <c:w val="0.947168314300501"/>
          <c:h val="0.846764129175032"/>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xmlns:c16r2="http://schemas.microsoft.com/office/drawing/2015/06/char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xmlns:c16r2="http://schemas.microsoft.com/office/drawing/2015/06/char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xmlns:c16r2="http://schemas.microsoft.com/office/drawing/2015/06/char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629406384"/>
        <c:axId val="-629403552"/>
      </c:barChart>
      <c:catAx>
        <c:axId val="-6294063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629403552"/>
        <c:crosses val="autoZero"/>
        <c:auto val="1"/>
        <c:lblAlgn val="ctr"/>
        <c:lblOffset val="10"/>
        <c:noMultiLvlLbl val="0"/>
      </c:catAx>
      <c:valAx>
        <c:axId val="-62940355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6294063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44086415544088"/>
          <c:y val="0.0344651532876138"/>
          <c:w val="0.947168314300501"/>
          <c:h val="0.846764129175032"/>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xmlns:c16r2="http://schemas.microsoft.com/office/drawing/2015/06/char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xmlns:c16r2="http://schemas.microsoft.com/office/drawing/2015/06/char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xmlns:c16r2="http://schemas.microsoft.com/office/drawing/2015/06/char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568578608"/>
        <c:axId val="-568576048"/>
      </c:barChart>
      <c:catAx>
        <c:axId val="-568578608"/>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568576048"/>
        <c:crosses val="autoZero"/>
        <c:auto val="1"/>
        <c:lblAlgn val="ctr"/>
        <c:lblOffset val="10"/>
        <c:noMultiLvlLbl val="0"/>
      </c:catAx>
      <c:valAx>
        <c:axId val="-5685760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685786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4.0</c:v>
                </c:pt>
                <c:pt idx="3">
                  <c:v>6.9</c:v>
                </c:pt>
              </c:numCache>
            </c:numRef>
          </c:val>
          <c:smooth val="0"/>
          <c:extLst xmlns:c16r2="http://schemas.microsoft.com/office/drawing/2015/06/char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568463456"/>
        <c:axId val="-568479968"/>
      </c:lineChart>
      <c:catAx>
        <c:axId val="-568463456"/>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568479968"/>
        <c:crosses val="autoZero"/>
        <c:auto val="1"/>
        <c:lblAlgn val="ctr"/>
        <c:lblOffset val="100"/>
        <c:noMultiLvlLbl val="0"/>
      </c:catAx>
      <c:valAx>
        <c:axId val="-56847996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CTR</a:t>
                </a:r>
              </a:p>
            </c:rich>
          </c:tx>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8463456"/>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2491-7028-4D77-8F14-38BCC1C4D044}" type="datetimeFigureOut">
              <a:rPr lang="en-US" smtClean="0"/>
              <a:t>4/28/17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02E73-9370-42FE-AC40-D9E348368CDA}" type="slidenum">
              <a:rPr lang="en-US" smtClean="0"/>
              <a:t>‹#›</a:t>
            </a:fld>
            <a:endParaRPr lang="en-US"/>
          </a:p>
        </p:txBody>
      </p:sp>
    </p:spTree>
    <p:extLst>
      <p:ext uri="{BB962C8B-B14F-4D97-AF65-F5344CB8AC3E}">
        <p14:creationId xmlns:p14="http://schemas.microsoft.com/office/powerpoint/2010/main" val="1993124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seen social </a:t>
            </a:r>
            <a:r>
              <a:rPr lang="en-US" dirty="0" err="1"/>
              <a:t>data..descriptive..but</a:t>
            </a:r>
            <a:r>
              <a:rPr lang="en-US" dirty="0"/>
              <a:t> want to know what policies to activate?</a:t>
            </a:r>
          </a:p>
        </p:txBody>
      </p:sp>
      <p:sp>
        <p:nvSpPr>
          <p:cNvPr id="4" name="Slide Number Placeholder 3"/>
          <p:cNvSpPr>
            <a:spLocks noGrp="1"/>
          </p:cNvSpPr>
          <p:nvPr>
            <p:ph type="sldNum" sz="quarter" idx="10"/>
          </p:nvPr>
        </p:nvSpPr>
        <p:spPr/>
        <p:txBody>
          <a:bodyPr/>
          <a:lstStyle/>
          <a:p>
            <a:fld id="{F2202E73-9370-42FE-AC40-D9E348368CDA}" type="slidenum">
              <a:rPr lang="en-US" smtClean="0"/>
              <a:t>2</a:t>
            </a:fld>
            <a:endParaRPr lang="en-US"/>
          </a:p>
        </p:txBody>
      </p:sp>
    </p:spTree>
    <p:extLst>
      <p:ext uri="{BB962C8B-B14F-4D97-AF65-F5344CB8AC3E}">
        <p14:creationId xmlns:p14="http://schemas.microsoft.com/office/powerpoint/2010/main" val="4242312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4077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77054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4777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29</a:t>
            </a:fld>
            <a:endParaRPr lang="en-US"/>
          </a:p>
        </p:txBody>
      </p:sp>
    </p:spTree>
    <p:extLst>
      <p:ext uri="{BB962C8B-B14F-4D97-AF65-F5344CB8AC3E}">
        <p14:creationId xmlns:p14="http://schemas.microsoft.com/office/powerpoint/2010/main" val="3019721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31</a:t>
            </a:fld>
            <a:endParaRPr lang="en-US"/>
          </a:p>
        </p:txBody>
      </p:sp>
    </p:spTree>
    <p:extLst>
      <p:ext uri="{BB962C8B-B14F-4D97-AF65-F5344CB8AC3E}">
        <p14:creationId xmlns:p14="http://schemas.microsoft.com/office/powerpoint/2010/main" val="396670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to do is to make a copy of the world</a:t>
            </a:r>
          </a:p>
        </p:txBody>
      </p:sp>
      <p:sp>
        <p:nvSpPr>
          <p:cNvPr id="4" name="Slide Number Placeholder 3"/>
          <p:cNvSpPr>
            <a:spLocks noGrp="1"/>
          </p:cNvSpPr>
          <p:nvPr>
            <p:ph type="sldNum" sz="quarter" idx="10"/>
          </p:nvPr>
        </p:nvSpPr>
        <p:spPr/>
        <p:txBody>
          <a:bodyPr/>
          <a:lstStyle/>
          <a:p>
            <a:fld id="{F2202E73-9370-42FE-AC40-D9E348368CDA}" type="slidenum">
              <a:rPr lang="en-US" smtClean="0"/>
              <a:t>36</a:t>
            </a:fld>
            <a:endParaRPr lang="en-US"/>
          </a:p>
        </p:txBody>
      </p:sp>
    </p:spTree>
    <p:extLst>
      <p:ext uri="{BB962C8B-B14F-4D97-AF65-F5344CB8AC3E}">
        <p14:creationId xmlns:p14="http://schemas.microsoft.com/office/powerpoint/2010/main" val="3228406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experiments are pains in the butt to set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9C836-28D3-4060-A6BE-9D4E7791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9224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53</a:t>
            </a:fld>
            <a:endParaRPr lang="en-US"/>
          </a:p>
        </p:txBody>
      </p:sp>
    </p:spTree>
    <p:extLst>
      <p:ext uri="{BB962C8B-B14F-4D97-AF65-F5344CB8AC3E}">
        <p14:creationId xmlns:p14="http://schemas.microsoft.com/office/powerpoint/2010/main" val="3420627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54</a:t>
            </a:fld>
            <a:endParaRPr lang="en-US"/>
          </a:p>
        </p:txBody>
      </p:sp>
    </p:spTree>
    <p:extLst>
      <p:ext uri="{BB962C8B-B14F-4D97-AF65-F5344CB8AC3E}">
        <p14:creationId xmlns:p14="http://schemas.microsoft.com/office/powerpoint/2010/main" val="3981871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0745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41444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Why experiments, particularly lab experiments, for decades?</a:t>
            </a:r>
          </a:p>
          <a:p>
            <a:r>
              <a:rPr lang="en-US" baseline="0" dirty="0"/>
              <a:t>From 1960s until now, mostly undergrads at universities (WH behavioral lab)</a:t>
            </a:r>
          </a:p>
          <a:p>
            <a:r>
              <a:rPr lang="en-US" baseline="0" dirty="0"/>
              <a:t>Lots of control, can construct environments, good internal validity - causal conclusions drawn from an experiment are correct. Causality is what we care about in design.</a:t>
            </a:r>
          </a:p>
          <a:p>
            <a:r>
              <a:rPr lang="en-US" baseline="0" dirty="0"/>
              <a:t>But curious setting: many limitations, including low generalization, logistical issues</a:t>
            </a:r>
          </a:p>
          <a:p>
            <a:r>
              <a:rPr lang="en-US" b="1" baseline="0" dirty="0"/>
              <a:t>One of the biggest limitations is that social science experiments not social</a:t>
            </a:r>
          </a:p>
        </p:txBody>
      </p:sp>
      <p:sp>
        <p:nvSpPr>
          <p:cNvPr id="4" name="Slide Number Placeholder 3"/>
          <p:cNvSpPr>
            <a:spLocks noGrp="1"/>
          </p:cNvSpPr>
          <p:nvPr>
            <p:ph type="sldNum" sz="quarter" idx="10"/>
          </p:nvPr>
        </p:nvSpPr>
        <p:spPr/>
        <p:txBody>
          <a:bodyPr/>
          <a:lstStyle/>
          <a:p>
            <a:fld id="{DAE9C836-28D3-4060-A6BE-9D4E77911015}" type="slidenum">
              <a:rPr lang="en-US" smtClean="0"/>
              <a:t>61</a:t>
            </a:fld>
            <a:endParaRPr lang="en-US"/>
          </a:p>
        </p:txBody>
      </p:sp>
    </p:spTree>
    <p:extLst>
      <p:ext uri="{BB962C8B-B14F-4D97-AF65-F5344CB8AC3E}">
        <p14:creationId xmlns:p14="http://schemas.microsoft.com/office/powerpoint/2010/main" val="209818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about potential problems</a:t>
            </a:r>
          </a:p>
        </p:txBody>
      </p:sp>
      <p:sp>
        <p:nvSpPr>
          <p:cNvPr id="4" name="Slide Number Placeholder 3"/>
          <p:cNvSpPr>
            <a:spLocks noGrp="1"/>
          </p:cNvSpPr>
          <p:nvPr>
            <p:ph type="sldNum" sz="quarter" idx="10"/>
          </p:nvPr>
        </p:nvSpPr>
        <p:spPr/>
        <p:txBody>
          <a:bodyPr/>
          <a:lstStyle/>
          <a:p>
            <a:fld id="{804D347D-1489-4742-B7D7-B9D6E26F0376}" type="slidenum">
              <a:rPr lang="en-US" smtClean="0"/>
              <a:t>64</a:t>
            </a:fld>
            <a:endParaRPr lang="en-US"/>
          </a:p>
        </p:txBody>
      </p:sp>
    </p:spTree>
    <p:extLst>
      <p:ext uri="{BB962C8B-B14F-4D97-AF65-F5344CB8AC3E}">
        <p14:creationId xmlns:p14="http://schemas.microsoft.com/office/powerpoint/2010/main" val="1418207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Bernie sanders Denmark</a:t>
            </a:r>
          </a:p>
          <a:p>
            <a:r>
              <a:rPr lang="en-US" dirty="0"/>
              <a:t>Wealth redistribution</a:t>
            </a:r>
          </a:p>
          <a:p>
            <a:endParaRPr lang="en-US" dirty="0"/>
          </a:p>
        </p:txBody>
      </p:sp>
      <p:sp>
        <p:nvSpPr>
          <p:cNvPr id="4" name="Slide Number Placeholder 3"/>
          <p:cNvSpPr>
            <a:spLocks noGrp="1"/>
          </p:cNvSpPr>
          <p:nvPr>
            <p:ph type="sldNum" sz="quarter" idx="10"/>
          </p:nvPr>
        </p:nvSpPr>
        <p:spPr/>
        <p:txBody>
          <a:bodyPr/>
          <a:lstStyle/>
          <a:p>
            <a:fld id="{804D347D-1489-4742-B7D7-B9D6E26F0376}" type="slidenum">
              <a:rPr lang="en-US" smtClean="0"/>
              <a:t>65</a:t>
            </a:fld>
            <a:endParaRPr lang="en-US"/>
          </a:p>
        </p:txBody>
      </p:sp>
    </p:spTree>
    <p:extLst>
      <p:ext uri="{BB962C8B-B14F-4D97-AF65-F5344CB8AC3E}">
        <p14:creationId xmlns:p14="http://schemas.microsoft.com/office/powerpoint/2010/main" val="288746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study the crowd experimentally, we want social science experiments to be social</a:t>
            </a:r>
          </a:p>
          <a:p>
            <a:pPr rtl="0" fontAlgn="ctr"/>
            <a:r>
              <a:rPr lang="en-US" sz="1200" kern="1200" dirty="0">
                <a:solidFill>
                  <a:schemeClr val="tx1"/>
                </a:solidFill>
                <a:effectLst/>
                <a:latin typeface="+mn-lt"/>
                <a:ea typeface="+mn-ea"/>
                <a:cs typeface="+mn-cs"/>
              </a:rPr>
              <a:t>One way to think about the types of tasks we want to study is along different design</a:t>
            </a:r>
            <a:r>
              <a:rPr lang="en-US" sz="1200" kern="1200" baseline="0" dirty="0">
                <a:solidFill>
                  <a:schemeClr val="tx1"/>
                </a:solidFill>
                <a:effectLst/>
                <a:latin typeface="+mn-lt"/>
                <a:ea typeface="+mn-ea"/>
                <a:cs typeface="+mn-cs"/>
              </a:rPr>
              <a:t> axes</a:t>
            </a:r>
            <a:endParaRPr lang="en-US" sz="1200" kern="1200" dirty="0">
              <a:solidFill>
                <a:schemeClr val="tx1"/>
              </a:solidFill>
              <a:effectLst/>
              <a:latin typeface="+mn-lt"/>
              <a:ea typeface="+mn-ea"/>
              <a:cs typeface="+mn-cs"/>
            </a:endParaRPr>
          </a:p>
          <a:p>
            <a:r>
              <a:rPr lang="en-US" baseline="0" dirty="0"/>
              <a:t>Physical labs are clustered around the origin; fall short – simple, abstract tasks; for short times; by undergrads in a small room</a:t>
            </a:r>
          </a:p>
          <a:p>
            <a:r>
              <a:rPr lang="en-US" baseline="0" dirty="0"/>
              <a:t>Our goal is to expand this using the Internet as a lab, controlled by software, using c</a:t>
            </a:r>
            <a:r>
              <a:rPr lang="en-US" sz="1200" kern="1200" dirty="0">
                <a:solidFill>
                  <a:schemeClr val="tx1"/>
                </a:solidFill>
                <a:effectLst/>
                <a:latin typeface="+mn-lt"/>
                <a:ea typeface="+mn-ea"/>
                <a:cs typeface="+mn-cs"/>
              </a:rPr>
              <a:t>rowdsourcing</a:t>
            </a:r>
          </a:p>
          <a:p>
            <a:r>
              <a:rPr lang="en-US" sz="1200" kern="1200" dirty="0">
                <a:solidFill>
                  <a:schemeClr val="tx1"/>
                </a:solidFill>
                <a:effectLst/>
                <a:latin typeface="+mn-lt"/>
                <a:ea typeface="+mn-ea"/>
                <a:cs typeface="+mn-cs"/>
              </a:rPr>
              <a:t>Potential to study many novel social problems, increasing our knowledge about how people interact, with each other and within computational systems</a:t>
            </a:r>
            <a:endParaRPr lang="en-US" dirty="0"/>
          </a:p>
        </p:txBody>
      </p:sp>
      <p:sp>
        <p:nvSpPr>
          <p:cNvPr id="4" name="Slide Number Placeholder 3"/>
          <p:cNvSpPr>
            <a:spLocks noGrp="1"/>
          </p:cNvSpPr>
          <p:nvPr>
            <p:ph type="sldNum" sz="quarter" idx="10"/>
          </p:nvPr>
        </p:nvSpPr>
        <p:spPr/>
        <p:txBody>
          <a:bodyPr/>
          <a:lstStyle/>
          <a:p>
            <a:fld id="{DAE9C836-28D3-4060-A6BE-9D4E77911015}" type="slidenum">
              <a:rPr lang="en-US" smtClean="0"/>
              <a:t>68</a:t>
            </a:fld>
            <a:endParaRPr lang="en-US"/>
          </a:p>
        </p:txBody>
      </p:sp>
    </p:spTree>
    <p:extLst>
      <p:ext uri="{BB962C8B-B14F-4D97-AF65-F5344CB8AC3E}">
        <p14:creationId xmlns:p14="http://schemas.microsoft.com/office/powerpoint/2010/main" val="72459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dichotomy changes</a:t>
            </a:r>
            <a:r>
              <a:rPr lang="en-US" baseline="0" dirty="0"/>
              <a:t> when we have the Internet. I like to think of the Internet as basically replacing the binary lab/field distinction with a continuous spectrum.</a:t>
            </a:r>
          </a:p>
          <a:p>
            <a:r>
              <a:rPr lang="en-US" dirty="0"/>
              <a:t>Some of you,</a:t>
            </a:r>
            <a:r>
              <a:rPr lang="en-US" baseline="0" dirty="0"/>
              <a:t> when thinking of virtual lab, might think of “Amazon Mechanical Turk”. But I would put that around here.</a:t>
            </a:r>
          </a:p>
          <a:p>
            <a:r>
              <a:rPr lang="en-US" baseline="0" dirty="0"/>
              <a:t>On the left we have things like </a:t>
            </a:r>
            <a:r>
              <a:rPr lang="en-US" baseline="0" dirty="0" err="1"/>
              <a:t>TestMyBrain</a:t>
            </a:r>
            <a:r>
              <a:rPr lang="en-US" baseline="0" dirty="0"/>
              <a:t>, an example of a web-based lab using pure volunteers. The amazing thing is that the volunteers have been enough to do 10^5 experiments.</a:t>
            </a:r>
          </a:p>
          <a:p>
            <a:r>
              <a:rPr lang="en-US" baseline="0" dirty="0"/>
              <a:t>All the way on the right, in the field, we have real systems like FB, Google, and Microsoft, which we know do experiments all the time on their users, although many of those are not scientifically interesting.</a:t>
            </a:r>
          </a:p>
          <a:p>
            <a:r>
              <a:rPr lang="en-US" dirty="0"/>
              <a:t>Interestingly, in the middle, there are some things</a:t>
            </a:r>
            <a:r>
              <a:rPr lang="en-US" baseline="0" dirty="0"/>
              <a:t> that look like the field, but are actually set up much like a lab</a:t>
            </a:r>
          </a:p>
          <a:p>
            <a:r>
              <a:rPr lang="en-US" baseline="0" dirty="0"/>
              <a:t>This region on the spectrum is what I think of the virtual lab. We give up a bit of control, but get a lot more generalization from getting out of lab limitations. More importantly, we can choose where we design experiments on this spectrum.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E9C836-28D3-4060-A6BE-9D4E779110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66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social dilemma? Interests of the individual at odds of what’s best for everyone.</a:t>
            </a:r>
          </a:p>
          <a:p>
            <a:r>
              <a:rPr lang="en-US" dirty="0"/>
              <a:t>Many examples, but one of the fun ones comes from this British TV show called Golden Balls</a:t>
            </a:r>
          </a:p>
          <a:p>
            <a:r>
              <a:rPr lang="en-US" dirty="0"/>
              <a:t>You’re always no worse</a:t>
            </a:r>
            <a:r>
              <a:rPr lang="en-US" baseline="0" dirty="0"/>
              <a:t> off if you steal.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interaction looks very similar to a game called 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Tension between private incentive and public interest underlies many social and economic interactions, and that’s why PD is used to study cooperation.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baseline="0" dirty="0"/>
              <a:t>Make a smoother transition to the next side – maybe overlay payoffs?</a:t>
            </a:r>
            <a:endParaRPr lang="en-US" b="1" dirty="0"/>
          </a:p>
        </p:txBody>
      </p:sp>
      <p:sp>
        <p:nvSpPr>
          <p:cNvPr id="4" name="Slide Number Placeholder 3"/>
          <p:cNvSpPr>
            <a:spLocks noGrp="1"/>
          </p:cNvSpPr>
          <p:nvPr>
            <p:ph type="sldNum" sz="quarter" idx="10"/>
          </p:nvPr>
        </p:nvSpPr>
        <p:spPr/>
        <p:txBody>
          <a:bodyPr/>
          <a:lstStyle/>
          <a:p>
            <a:fld id="{DAE9C836-28D3-4060-A6BE-9D4E77911015}" type="slidenum">
              <a:rPr lang="en-US" smtClean="0"/>
              <a:t>70</a:t>
            </a:fld>
            <a:endParaRPr lang="en-US"/>
          </a:p>
        </p:txBody>
      </p:sp>
    </p:spTree>
    <p:extLst>
      <p:ext uri="{BB962C8B-B14F-4D97-AF65-F5344CB8AC3E}">
        <p14:creationId xmlns:p14="http://schemas.microsoft.com/office/powerpoint/2010/main" val="93617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brings us to our experiment.</a:t>
            </a:r>
            <a:r>
              <a:rPr lang="en-US" baseline="0" dirty="0"/>
              <a:t> We recruited about a hundred participants from </a:t>
            </a:r>
            <a:r>
              <a:rPr lang="en-US" baseline="0" dirty="0" err="1"/>
              <a:t>MTurk</a:t>
            </a:r>
            <a:r>
              <a:rPr lang="en-US" baseline="0" dirty="0"/>
              <a:t> and paired them to play 10 rounds of prisoner’s dilemma, many times.</a:t>
            </a:r>
          </a:p>
          <a:p>
            <a:r>
              <a:rPr lang="en-US" baseline="0" dirty="0"/>
              <a:t>I’ll call each set of 10 rounds a game.</a:t>
            </a:r>
            <a:endParaRPr lang="en-US" dirty="0"/>
          </a:p>
          <a:p>
            <a:r>
              <a:rPr lang="en-US" dirty="0"/>
              <a:t>Here’s an example of what players might do, where green represents cooperate and red means</a:t>
            </a:r>
            <a:r>
              <a:rPr lang="en-US" baseline="0" dirty="0"/>
              <a:t> defect. The second player defected in round 8.</a:t>
            </a:r>
            <a:endParaRPr lang="en-US" dirty="0"/>
          </a:p>
          <a:p>
            <a:r>
              <a:rPr lang="en-US" dirty="0"/>
              <a:t>These players know that they have the same partner for 10 rounds, but their identity is anonymous.</a:t>
            </a:r>
          </a:p>
        </p:txBody>
      </p:sp>
      <p:sp>
        <p:nvSpPr>
          <p:cNvPr id="4" name="Slide Number Placeholder 3"/>
          <p:cNvSpPr>
            <a:spLocks noGrp="1"/>
          </p:cNvSpPr>
          <p:nvPr>
            <p:ph type="sldNum" sz="quarter" idx="10"/>
          </p:nvPr>
        </p:nvSpPr>
        <p:spPr/>
        <p:txBody>
          <a:bodyPr/>
          <a:lstStyle/>
          <a:p>
            <a:fld id="{E5921BEC-0540-4932-9271-91E420234280}" type="slidenum">
              <a:rPr lang="en-US" smtClean="0"/>
              <a:t>72</a:t>
            </a:fld>
            <a:endParaRPr lang="en-US"/>
          </a:p>
        </p:txBody>
      </p:sp>
    </p:spTree>
    <p:extLst>
      <p:ext uri="{BB962C8B-B14F-4D97-AF65-F5344CB8AC3E}">
        <p14:creationId xmlns:p14="http://schemas.microsoft.com/office/powerpoint/2010/main" val="358559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of participants</a:t>
            </a:r>
            <a:r>
              <a:rPr lang="en-US" baseline="0" dirty="0"/>
              <a:t> play many of these games simultaneously. After each set of games, we randomly re-match players with different partners and they play again</a:t>
            </a:r>
          </a:p>
          <a:p>
            <a:r>
              <a:rPr lang="en-US" baseline="0" dirty="0"/>
              <a:t>Black line shows all different partners for a player.</a:t>
            </a:r>
          </a:p>
          <a:p>
            <a:r>
              <a:rPr lang="en-US" baseline="0" dirty="0"/>
              <a:t>We do this so on for many games in each session, which takes place over a day.</a:t>
            </a:r>
          </a:p>
        </p:txBody>
      </p:sp>
      <p:sp>
        <p:nvSpPr>
          <p:cNvPr id="4" name="Slide Number Placeholder 3"/>
          <p:cNvSpPr>
            <a:spLocks noGrp="1"/>
          </p:cNvSpPr>
          <p:nvPr>
            <p:ph type="sldNum" sz="quarter" idx="10"/>
          </p:nvPr>
        </p:nvSpPr>
        <p:spPr/>
        <p:txBody>
          <a:bodyPr/>
          <a:lstStyle/>
          <a:p>
            <a:fld id="{E5921BEC-0540-4932-9271-91E420234280}" type="slidenum">
              <a:rPr lang="en-US" smtClean="0"/>
              <a:t>73</a:t>
            </a:fld>
            <a:endParaRPr lang="en-US"/>
          </a:p>
        </p:txBody>
      </p:sp>
    </p:spTree>
    <p:extLst>
      <p:ext uri="{BB962C8B-B14F-4D97-AF65-F5344CB8AC3E}">
        <p14:creationId xmlns:p14="http://schemas.microsoft.com/office/powerpoint/2010/main" val="3417533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Pairs of participants</a:t>
            </a:r>
            <a:r>
              <a:rPr lang="en-US" baseline="0" dirty="0"/>
              <a:t> play many of these games simultaneously. After each set of games, we randomly re-match players with different partners and they play again</a:t>
            </a:r>
          </a:p>
          <a:p>
            <a:r>
              <a:rPr lang="en-US" baseline="0" dirty="0"/>
              <a:t>identities are still anonymous but players know they have a new partner.</a:t>
            </a:r>
          </a:p>
          <a:p>
            <a:r>
              <a:rPr lang="en-US" baseline="0" dirty="0"/>
              <a:t>We do this so on for many games in each session, which takes place over a day.</a:t>
            </a:r>
          </a:p>
        </p:txBody>
      </p:sp>
      <p:sp>
        <p:nvSpPr>
          <p:cNvPr id="4" name="Slide Number Placeholder 3"/>
          <p:cNvSpPr>
            <a:spLocks noGrp="1"/>
          </p:cNvSpPr>
          <p:nvPr>
            <p:ph type="sldNum" sz="quarter" idx="10"/>
          </p:nvPr>
        </p:nvSpPr>
        <p:spPr/>
        <p:txBody>
          <a:bodyPr/>
          <a:lstStyle/>
          <a:p>
            <a:fld id="{E5921BEC-0540-4932-9271-91E420234280}" type="slidenum">
              <a:rPr lang="en-US" smtClean="0"/>
              <a:t>74</a:t>
            </a:fld>
            <a:endParaRPr lang="en-US"/>
          </a:p>
        </p:txBody>
      </p:sp>
    </p:spTree>
    <p:extLst>
      <p:ext uri="{BB962C8B-B14F-4D97-AF65-F5344CB8AC3E}">
        <p14:creationId xmlns:p14="http://schemas.microsoft.com/office/powerpoint/2010/main" val="3327539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day has a total of 20 sets of games. We match players</a:t>
            </a:r>
            <a:r>
              <a:rPr lang="en-US" baseline="0" dirty="0"/>
              <a:t> within a rather large pool, so that there are about 50 pairs of players for each set of games.</a:t>
            </a:r>
            <a:endParaRPr lang="en-US" dirty="0"/>
          </a:p>
        </p:txBody>
      </p:sp>
      <p:sp>
        <p:nvSpPr>
          <p:cNvPr id="4" name="Slide Number Placeholder 3"/>
          <p:cNvSpPr>
            <a:spLocks noGrp="1"/>
          </p:cNvSpPr>
          <p:nvPr>
            <p:ph type="sldNum" sz="quarter" idx="10"/>
          </p:nvPr>
        </p:nvSpPr>
        <p:spPr/>
        <p:txBody>
          <a:bodyPr/>
          <a:lstStyle/>
          <a:p>
            <a:fld id="{E5921BEC-0540-4932-9271-91E420234280}" type="slidenum">
              <a:rPr lang="en-US" smtClean="0"/>
              <a:t>75</a:t>
            </a:fld>
            <a:endParaRPr lang="en-US"/>
          </a:p>
        </p:txBody>
      </p:sp>
    </p:spTree>
    <p:extLst>
      <p:ext uri="{BB962C8B-B14F-4D97-AF65-F5344CB8AC3E}">
        <p14:creationId xmlns:p14="http://schemas.microsoft.com/office/powerpoint/2010/main" val="3544508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95959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did this </a:t>
            </a:r>
            <a:r>
              <a:rPr lang="en-US" baseline="0" dirty="0"/>
              <a:t>every day </a:t>
            </a:r>
            <a:r>
              <a:rPr lang="en-US" dirty="0"/>
              <a:t>for 20 weekdays</a:t>
            </a:r>
            <a:r>
              <a:rPr lang="en-US" baseline="0" dirty="0"/>
              <a:t> in August.</a:t>
            </a:r>
          </a:p>
          <a:p>
            <a:r>
              <a:rPr lang="en-US" baseline="0" dirty="0"/>
              <a:t>This slide effectively shows all of the data from our experiment.</a:t>
            </a:r>
          </a:p>
          <a:p>
            <a:r>
              <a:rPr lang="en-US" b="1" baseline="0" dirty="0"/>
              <a:t>Even if you aren‘t interested in PD, this shows it’s possible to study interaction among 100 people over a month.</a:t>
            </a:r>
            <a:endParaRPr lang="en-US" b="1" dirty="0"/>
          </a:p>
        </p:txBody>
      </p:sp>
      <p:sp>
        <p:nvSpPr>
          <p:cNvPr id="4" name="Slide Number Placeholder 3"/>
          <p:cNvSpPr>
            <a:spLocks noGrp="1"/>
          </p:cNvSpPr>
          <p:nvPr>
            <p:ph type="sldNum" sz="quarter" idx="10"/>
          </p:nvPr>
        </p:nvSpPr>
        <p:spPr/>
        <p:txBody>
          <a:bodyPr/>
          <a:lstStyle/>
          <a:p>
            <a:fld id="{E5921BEC-0540-4932-9271-91E420234280}" type="slidenum">
              <a:rPr lang="en-US" smtClean="0"/>
              <a:t>76</a:t>
            </a:fld>
            <a:endParaRPr lang="en-US"/>
          </a:p>
        </p:txBody>
      </p:sp>
    </p:spTree>
    <p:extLst>
      <p:ext uri="{BB962C8B-B14F-4D97-AF65-F5344CB8AC3E}">
        <p14:creationId xmlns:p14="http://schemas.microsoft.com/office/powerpoint/2010/main" val="311664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of just</a:t>
            </a:r>
            <a:r>
              <a:rPr lang="en-US" baseline="0" dirty="0"/>
              <a:t> showing you this experiment, we’re going to do something really dangerous…a live demo.</a:t>
            </a:r>
          </a:p>
          <a:p>
            <a:r>
              <a:rPr lang="en-US" baseline="0" dirty="0"/>
              <a:t>Simple game showing all features of </a:t>
            </a:r>
            <a:r>
              <a:rPr lang="en-US" baseline="0" dirty="0" err="1"/>
              <a:t>turkserver</a:t>
            </a:r>
            <a:r>
              <a:rPr lang="en-US" baseline="0" dirty="0"/>
              <a:t>.</a:t>
            </a:r>
            <a:endParaRPr lang="en-US" dirty="0"/>
          </a:p>
        </p:txBody>
      </p:sp>
      <p:sp>
        <p:nvSpPr>
          <p:cNvPr id="4" name="Slide Number Placeholder 3"/>
          <p:cNvSpPr>
            <a:spLocks noGrp="1"/>
          </p:cNvSpPr>
          <p:nvPr>
            <p:ph type="sldNum" sz="quarter" idx="10"/>
          </p:nvPr>
        </p:nvSpPr>
        <p:spPr/>
        <p:txBody>
          <a:bodyPr/>
          <a:lstStyle/>
          <a:p>
            <a:fld id="{7E2B4D10-8A30-4E37-B5B4-CFBB70EB5CC3}" type="slidenum">
              <a:rPr lang="en-US" smtClean="0"/>
              <a:t>77</a:t>
            </a:fld>
            <a:endParaRPr lang="en-US"/>
          </a:p>
        </p:txBody>
      </p:sp>
    </p:spTree>
    <p:extLst>
      <p:ext uri="{BB962C8B-B14F-4D97-AF65-F5344CB8AC3E}">
        <p14:creationId xmlns:p14="http://schemas.microsoft.com/office/powerpoint/2010/main" val="1845853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social science isn’t social</a:t>
            </a:r>
          </a:p>
          <a:p>
            <a:r>
              <a:rPr lang="en-US" dirty="0"/>
              <a:t>We often can’t measure the data we’re interested in </a:t>
            </a:r>
          </a:p>
          <a:p>
            <a:r>
              <a:rPr lang="en-US" dirty="0"/>
              <a:t>We see stuff over time that we can’t in short studies</a:t>
            </a:r>
          </a:p>
          <a:p>
            <a:r>
              <a:rPr lang="en-US" dirty="0"/>
              <a:t>We want to be able to test theories causally</a:t>
            </a:r>
          </a:p>
          <a:p>
            <a:r>
              <a:rPr lang="en-US" dirty="0" err="1"/>
              <a:t>ScienceAtHome</a:t>
            </a:r>
            <a:r>
              <a:rPr lang="en-US" dirty="0"/>
              <a:t> is very promising for this</a:t>
            </a:r>
          </a:p>
          <a:p>
            <a:r>
              <a:rPr lang="en-US" b="1" dirty="0"/>
              <a:t>Physics approach to social science</a:t>
            </a:r>
          </a:p>
          <a:p>
            <a:r>
              <a:rPr lang="en-US" dirty="0"/>
              <a:t>Mobile devices</a:t>
            </a:r>
          </a:p>
        </p:txBody>
      </p:sp>
      <p:sp>
        <p:nvSpPr>
          <p:cNvPr id="4" name="Slide Number Placeholder 3"/>
          <p:cNvSpPr>
            <a:spLocks noGrp="1"/>
          </p:cNvSpPr>
          <p:nvPr>
            <p:ph type="sldNum" sz="quarter" idx="10"/>
          </p:nvPr>
        </p:nvSpPr>
        <p:spPr/>
        <p:txBody>
          <a:bodyPr/>
          <a:lstStyle/>
          <a:p>
            <a:fld id="{DAE9C836-28D3-4060-A6BE-9D4E77911015}" type="slidenum">
              <a:rPr lang="en-US" smtClean="0"/>
              <a:t>79</a:t>
            </a:fld>
            <a:endParaRPr lang="en-US"/>
          </a:p>
        </p:txBody>
      </p:sp>
    </p:spTree>
    <p:extLst>
      <p:ext uri="{BB962C8B-B14F-4D97-AF65-F5344CB8AC3E}">
        <p14:creationId xmlns:p14="http://schemas.microsoft.com/office/powerpoint/2010/main" val="64872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4881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2302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784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1816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967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4/28/17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7611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252141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3624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28296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1189177"/>
            <a:ext cx="11653523" cy="1534496"/>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80" indent="0">
              <a:buNone/>
              <a:defRPr/>
            </a:lvl3pPr>
            <a:lvl4pPr marL="336160" indent="0">
              <a:buNone/>
              <a:defRPr/>
            </a:lvl4pPr>
            <a:lvl5pPr marL="504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2540734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597606"/>
            <a:ext cx="5378548" cy="764376"/>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9" y="3"/>
            <a:ext cx="6094444" cy="6856100"/>
          </a:xfrm>
          <a:blipFill>
            <a:blip r:embed="rId2"/>
            <a:stretch>
              <a:fillRect/>
            </a:stretch>
          </a:blipFill>
        </p:spPr>
        <p:txBody>
          <a:bodyPr tIns="548640" anchor="ctr" anchorCtr="0">
            <a:noAutofit/>
          </a:bodyPr>
          <a:lstStyle>
            <a:lvl1pPr marL="0" indent="0" algn="ctr">
              <a:buNone/>
              <a:defRPr sz="117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9620482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93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529023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153D09-4D68-7443-B451-954ECF51F82F}"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016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153D09-4D68-7443-B451-954ECF51F82F}"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302034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153D09-4D68-7443-B451-954ECF51F82F}"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4834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153D09-4D68-7443-B451-954ECF51F82F}"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406108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7AC5-6045-4418-8E60-F48788734473}"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038725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9153D09-4D68-7443-B451-954ECF51F82F}" type="datetimeFigureOut">
              <a:rPr lang="en-US" smtClean="0"/>
              <a:t>4/28/17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804511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153D09-4D68-7443-B451-954ECF51F82F}" type="datetimeFigureOut">
              <a:rPr lang="en-US" smtClean="0"/>
              <a:t>4/28/17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31062E-08BD-CF48-AEE2-8DE602422490}" type="slidenum">
              <a:rPr lang="en-US" smtClean="0"/>
              <a:t>‹#›</a:t>
            </a:fld>
            <a:endParaRPr lang="en-US"/>
          </a:p>
        </p:txBody>
      </p:sp>
    </p:spTree>
    <p:extLst>
      <p:ext uri="{BB962C8B-B14F-4D97-AF65-F5344CB8AC3E}">
        <p14:creationId xmlns:p14="http://schemas.microsoft.com/office/powerpoint/2010/main" val="811809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153D09-4D68-7443-B451-954ECF51F82F}"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1258503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638115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153D09-4D68-7443-B451-954ECF51F82F}"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1062E-08BD-CF48-AEE2-8DE602422490}" type="slidenum">
              <a:rPr lang="en-US" smtClean="0"/>
              <a:t>‹#›</a:t>
            </a:fld>
            <a:endParaRPr lang="en-US"/>
          </a:p>
        </p:txBody>
      </p:sp>
    </p:spTree>
    <p:extLst>
      <p:ext uri="{BB962C8B-B14F-4D97-AF65-F5344CB8AC3E}">
        <p14:creationId xmlns:p14="http://schemas.microsoft.com/office/powerpoint/2010/main" val="2502044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B59678-CFC6-4313-B86B-41DB0F6AC9BB}"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72426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984354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B59678-CFC6-4313-B86B-41DB0F6AC9BB}"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319777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B59678-CFC6-4313-B86B-41DB0F6AC9BB}"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986086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B59678-CFC6-4313-B86B-41DB0F6AC9BB}"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114332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11514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B59678-CFC6-4313-B86B-41DB0F6AC9BB}"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3900232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59678-CFC6-4313-B86B-41DB0F6AC9BB}"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409158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59678-CFC6-4313-B86B-41DB0F6AC9BB}"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4277731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B59678-CFC6-4313-B86B-41DB0F6AC9BB}"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6338478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542376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B59678-CFC6-4313-B86B-41DB0F6AC9BB}" type="datetimeFigureOut">
              <a:rPr lang="en-US" smtClean="0"/>
              <a:t>4/28/17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71DD49-DFD8-4233-96A2-205928CFAB2D}" type="slidenum">
              <a:rPr lang="en-US" smtClean="0"/>
              <a:t>‹#›</a:t>
            </a:fld>
            <a:endParaRPr lang="en-US"/>
          </a:p>
        </p:txBody>
      </p:sp>
    </p:spTree>
    <p:extLst>
      <p:ext uri="{BB962C8B-B14F-4D97-AF65-F5344CB8AC3E}">
        <p14:creationId xmlns:p14="http://schemas.microsoft.com/office/powerpoint/2010/main" val="22441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7AC5-6045-4418-8E60-F48788734473}"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57538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7AC5-6045-4418-8E60-F48788734473}" type="datetimeFigureOut">
              <a:rPr lang="en-US" smtClean="0"/>
              <a:t>4/28/17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83143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7AC5-6045-4418-8E60-F48788734473}"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422012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4/28/17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93302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85304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4/28/17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0082942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4/28/17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17795380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9153D09-4D68-7443-B451-954ECF51F82F}" type="datetimeFigureOut">
              <a:rPr lang="en-US" smtClean="0"/>
              <a:t>4/28/17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631062E-08BD-CF48-AEE2-8DE60242249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00922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59678-CFC6-4313-B86B-41DB0F6AC9BB}" type="datetimeFigureOut">
              <a:rPr lang="en-US" smtClean="0"/>
              <a:t>4/28/17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1DD49-DFD8-4233-96A2-205928CFAB2D}" type="slidenum">
              <a:rPr lang="en-US" smtClean="0"/>
              <a:t>‹#›</a:t>
            </a:fld>
            <a:endParaRPr lang="en-US"/>
          </a:p>
        </p:txBody>
      </p:sp>
    </p:spTree>
    <p:extLst>
      <p:ext uri="{BB962C8B-B14F-4D97-AF65-F5344CB8AC3E}">
        <p14:creationId xmlns:p14="http://schemas.microsoft.com/office/powerpoint/2010/main" val="186534218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50.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2.png"/><Relationship Id="rId7" Type="http://schemas.openxmlformats.org/officeDocument/2006/relationships/image" Target="../media/image40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0.png"/><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0.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31.jpe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jpe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69.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53.jpeg"/><Relationship Id="rId4" Type="http://schemas.openxmlformats.org/officeDocument/2006/relationships/image" Target="../media/image52.jpe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54.gif"/><Relationship Id="rId8" Type="http://schemas.openxmlformats.org/officeDocument/2006/relationships/image" Target="../media/image55.gif"/><Relationship Id="rId9" Type="http://schemas.openxmlformats.org/officeDocument/2006/relationships/image" Target="../media/image56.png"/><Relationship Id="rId10"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9" Type="http://schemas.openxmlformats.org/officeDocument/2006/relationships/image" Target="../media/image73.png"/><Relationship Id="rId20" Type="http://schemas.openxmlformats.org/officeDocument/2006/relationships/image" Target="../media/image84.png"/><Relationship Id="rId21" Type="http://schemas.openxmlformats.org/officeDocument/2006/relationships/image" Target="../media/image85.png"/><Relationship Id="rId22" Type="http://schemas.openxmlformats.org/officeDocument/2006/relationships/image" Target="../media/image86.png"/><Relationship Id="rId10" Type="http://schemas.openxmlformats.org/officeDocument/2006/relationships/image" Target="../media/image74.png"/><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7" Type="http://schemas.openxmlformats.org/officeDocument/2006/relationships/image" Target="../media/image81.png"/><Relationship Id="rId18" Type="http://schemas.openxmlformats.org/officeDocument/2006/relationships/image" Target="../media/image82.png"/><Relationship Id="rId19"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kygeirr.andrewmao.net:3000/"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4" Type="http://schemas.openxmlformats.org/officeDocument/2006/relationships/image" Target="../media/image88.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383838"/>
                </a:solidFill>
              </a:rPr>
              <a:t>Modeling Social Data:</a:t>
            </a:r>
            <a:br>
              <a:rPr lang="en-US" dirty="0">
                <a:solidFill>
                  <a:srgbClr val="383838"/>
                </a:solidFill>
              </a:rPr>
            </a:br>
            <a:r>
              <a:rPr lang="en-US" dirty="0">
                <a:solidFill>
                  <a:srgbClr val="383838"/>
                </a:solidFill>
              </a:rPr>
              <a:t>Causality </a:t>
            </a:r>
            <a:r>
              <a:rPr lang="en-US">
                <a:solidFill>
                  <a:srgbClr val="383838"/>
                </a:solidFill>
              </a:rPr>
              <a:t>and Experiments</a:t>
            </a:r>
            <a:endParaRPr lang="en-US" dirty="0">
              <a:solidFill>
                <a:srgbClr val="383838"/>
              </a:solidFill>
            </a:endParaRPr>
          </a:p>
          <a:p>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t>Guest lecturers: Andrew Mao, Amit </a:t>
            </a:r>
            <a:r>
              <a:rPr lang="en-US" dirty="0" smtClean="0"/>
              <a:t>Sharma</a:t>
            </a:r>
          </a:p>
        </p:txBody>
      </p:sp>
      <p:sp>
        <p:nvSpPr>
          <p:cNvPr id="5" name="TextBox 4"/>
          <p:cNvSpPr txBox="1"/>
          <p:nvPr/>
        </p:nvSpPr>
        <p:spPr>
          <a:xfrm>
            <a:off x="6986589" y="6382037"/>
            <a:ext cx="5205412" cy="369332"/>
          </a:xfrm>
          <a:prstGeom prst="rect">
            <a:avLst/>
          </a:prstGeom>
          <a:noFill/>
        </p:spPr>
        <p:txBody>
          <a:bodyPr wrap="square" rtlCol="0">
            <a:spAutoFit/>
          </a:bodyPr>
          <a:lstStyle/>
          <a:p>
            <a:pPr lvl="0" algn="r">
              <a:defRPr/>
            </a:pPr>
            <a:r>
              <a:rPr lang="en-US" dirty="0" smtClean="0">
                <a:solidFill>
                  <a:prstClr val="black"/>
                </a:solidFill>
              </a:rPr>
              <a:t>Slides by: </a:t>
            </a:r>
            <a:r>
              <a:rPr lang="en-US" dirty="0">
                <a:solidFill>
                  <a:prstClr val="black"/>
                </a:solidFill>
              </a:rPr>
              <a:t>Jake Hofman, Andrew Mao, Amit Sharma</a:t>
            </a:r>
            <a:endParaRPr lang="en-US" dirty="0">
              <a:solidFill>
                <a:prstClr val="black"/>
              </a:solidFill>
            </a:endParaRPr>
          </a:p>
        </p:txBody>
      </p:sp>
    </p:spTree>
    <p:extLst>
      <p:ext uri="{BB962C8B-B14F-4D97-AF65-F5344CB8AC3E}">
        <p14:creationId xmlns:p14="http://schemas.microsoft.com/office/powerpoint/2010/main" val="415708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Observational estimates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[(Sick and went to hospital) </a:t>
            </a:r>
            <a:r>
              <a:rPr lang="mr-IN" sz="2800" dirty="0"/>
              <a:t>–</a:t>
            </a:r>
            <a:r>
              <a:rPr lang="en-US" sz="2800" dirty="0"/>
              <a:t> </a:t>
            </a:r>
            <a:r>
              <a:rPr lang="en-US" sz="2800" dirty="0">
                <a:solidFill>
                  <a:schemeClr val="accent1"/>
                </a:solidFill>
              </a:rPr>
              <a:t>(Sick if stayed home)</a:t>
            </a:r>
            <a:r>
              <a:rPr lang="en-US" sz="2800" dirty="0"/>
              <a:t>] +</a:t>
            </a:r>
          </a:p>
          <a:p>
            <a:pPr algn="ctr"/>
            <a:r>
              <a:rPr lang="en-US" sz="2800" dirty="0"/>
              <a:t>       [</a:t>
            </a:r>
            <a:r>
              <a:rPr lang="en-US" sz="2800" dirty="0">
                <a:solidFill>
                  <a:schemeClr val="accent1"/>
                </a:solidFill>
              </a:rPr>
              <a:t>(Sick if stayed home)</a:t>
            </a:r>
            <a:r>
              <a:rPr lang="en-US" sz="2800" dirty="0"/>
              <a:t> - (Healthy and stayed home)]</a:t>
            </a:r>
          </a:p>
        </p:txBody>
      </p:sp>
    </p:spTree>
    <p:extLst>
      <p:ext uri="{BB962C8B-B14F-4D97-AF65-F5344CB8AC3E}">
        <p14:creationId xmlns:p14="http://schemas.microsoft.com/office/powerpoint/2010/main" val="2145763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Selection bias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a:t>
            </a:r>
            <a:r>
              <a:rPr lang="en-US" sz="2800" dirty="0">
                <a:solidFill>
                  <a:schemeClr val="accent5"/>
                </a:solidFill>
              </a:rPr>
              <a:t>[(Sick and went to hospital) </a:t>
            </a:r>
            <a:r>
              <a:rPr lang="mr-IN" sz="2800" dirty="0">
                <a:solidFill>
                  <a:schemeClr val="accent5"/>
                </a:solidFill>
              </a:rPr>
              <a:t>–</a:t>
            </a:r>
            <a:r>
              <a:rPr lang="en-US" sz="2800" dirty="0">
                <a:solidFill>
                  <a:schemeClr val="accent5"/>
                </a:solidFill>
              </a:rPr>
              <a:t> (Sick if stayed home)]</a:t>
            </a:r>
            <a:r>
              <a:rPr lang="en-US" sz="2800" dirty="0"/>
              <a:t> +</a:t>
            </a:r>
          </a:p>
          <a:p>
            <a:pPr algn="ctr"/>
            <a:r>
              <a:rPr lang="en-US" sz="2800" dirty="0"/>
              <a:t>       </a:t>
            </a:r>
            <a:r>
              <a:rPr lang="en-US" sz="2800" dirty="0">
                <a:solidFill>
                  <a:srgbClr val="C00000"/>
                </a:solidFill>
              </a:rPr>
              <a:t>[(Sick if stayed home) - (Healthy and stayed home)]</a:t>
            </a:r>
          </a:p>
          <a:p>
            <a:pPr algn="ctr"/>
            <a:endParaRPr lang="en-US" sz="2800" dirty="0"/>
          </a:p>
          <a:p>
            <a:pPr algn="ctr"/>
            <a:endParaRPr lang="en-US" sz="2800" dirty="0"/>
          </a:p>
        </p:txBody>
      </p:sp>
      <p:sp>
        <p:nvSpPr>
          <p:cNvPr id="3" name="Left Brace 2"/>
          <p:cNvSpPr/>
          <p:nvPr/>
        </p:nvSpPr>
        <p:spPr>
          <a:xfrm rot="5400000">
            <a:off x="6313394" y="260326"/>
            <a:ext cx="322729" cy="7005918"/>
          </a:xfrm>
          <a:prstGeom prst="leftBrace">
            <a:avLst>
              <a:gd name="adj1" fmla="val 258685"/>
              <a:gd name="adj2" fmla="val 50000"/>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5584001" y="3194043"/>
            <a:ext cx="1781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E8853"/>
                </a:solidFill>
                <a:effectLst/>
                <a:uLnTx/>
                <a:uFillTx/>
                <a:latin typeface="Calibri" panose="020F0502020204030204"/>
                <a:ea typeface="+mn-ea"/>
                <a:cs typeface="+mn-cs"/>
              </a:rPr>
              <a:t>Causal effect</a:t>
            </a:r>
            <a:endParaRPr kumimoji="0" lang="en-US" sz="2400" b="0" i="0" u="none" strike="noStrike" kern="1200" cap="none" spc="0" normalizeH="0" baseline="0" noProof="0" dirty="0">
              <a:ln>
                <a:noFill/>
              </a:ln>
              <a:solidFill>
                <a:srgbClr val="3E8853"/>
              </a:solidFill>
              <a:effectLst/>
              <a:uLnTx/>
              <a:uFillTx/>
              <a:latin typeface="Calibri" panose="020F0502020204030204"/>
              <a:ea typeface="+mn-ea"/>
              <a:cs typeface="+mn-cs"/>
            </a:endParaRPr>
          </a:p>
        </p:txBody>
      </p:sp>
      <p:sp>
        <p:nvSpPr>
          <p:cNvPr id="7" name="Left Brace 6"/>
          <p:cNvSpPr/>
          <p:nvPr/>
        </p:nvSpPr>
        <p:spPr>
          <a:xfrm rot="16200000">
            <a:off x="6313394" y="1624656"/>
            <a:ext cx="322729" cy="7005918"/>
          </a:xfrm>
          <a:prstGeom prst="leftBrace">
            <a:avLst>
              <a:gd name="adj1" fmla="val 258685"/>
              <a:gd name="adj2" fmla="val 50000"/>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524819" y="5210189"/>
            <a:ext cx="18998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Selection bias</a:t>
            </a:r>
          </a:p>
        </p:txBody>
      </p:sp>
      <p:sp>
        <p:nvSpPr>
          <p:cNvPr id="9" name="TextBox 8"/>
          <p:cNvSpPr txBox="1"/>
          <p:nvPr/>
        </p:nvSpPr>
        <p:spPr>
          <a:xfrm>
            <a:off x="658905" y="5725642"/>
            <a:ext cx="112551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(Baseline difference between those who opted in to the treatment and those who didn’t)</a:t>
            </a:r>
          </a:p>
        </p:txBody>
      </p:sp>
    </p:spTree>
    <p:extLst>
      <p:ext uri="{BB962C8B-B14F-4D97-AF65-F5344CB8AC3E}">
        <p14:creationId xmlns:p14="http://schemas.microsoft.com/office/powerpoint/2010/main" val="318994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Basic </a:t>
            </a:r>
            <a:r>
              <a:rPr lang="en-US" dirty="0"/>
              <a:t>identity of causal </a:t>
            </a:r>
            <a:r>
              <a:rPr lang="en-US" dirty="0" smtClean="0"/>
              <a:t>inference</a:t>
            </a:r>
            <a:r>
              <a:rPr lang="en-US" baseline="30000" dirty="0" smtClean="0"/>
              <a:t>1</a:t>
            </a:r>
            <a:endParaRPr lang="en-US" baseline="30000" dirty="0"/>
          </a:p>
        </p:txBody>
      </p:sp>
      <p:sp>
        <p:nvSpPr>
          <p:cNvPr id="6" name="Content Placeholder 5"/>
          <p:cNvSpPr>
            <a:spLocks noGrp="1"/>
          </p:cNvSpPr>
          <p:nvPr>
            <p:ph idx="1"/>
          </p:nvPr>
        </p:nvSpPr>
        <p:spPr/>
        <p:txBody>
          <a:bodyPr>
            <a:normAutofit lnSpcReduction="10000"/>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b="1" dirty="0"/>
              <a:t>Observed difference = </a:t>
            </a:r>
            <a:r>
              <a:rPr lang="en-US" sz="2800" b="1" dirty="0">
                <a:solidFill>
                  <a:schemeClr val="accent5"/>
                </a:solidFill>
              </a:rPr>
              <a:t>Causal effect </a:t>
            </a:r>
            <a:r>
              <a:rPr lang="mr-IN" sz="2800" b="1" dirty="0"/>
              <a:t>–</a:t>
            </a:r>
            <a:r>
              <a:rPr lang="en-US" sz="2800" b="1" dirty="0"/>
              <a:t> </a:t>
            </a:r>
            <a:r>
              <a:rPr lang="en-US" sz="2800" b="1" dirty="0">
                <a:solidFill>
                  <a:srgbClr val="C00000"/>
                </a:solidFill>
              </a:rPr>
              <a:t>Selection bias</a:t>
            </a:r>
          </a:p>
          <a:p>
            <a:pPr algn="ctr"/>
            <a:endParaRPr lang="en-US" sz="2800" dirty="0">
              <a:solidFill>
                <a:srgbClr val="C00000"/>
              </a:solidFill>
            </a:endParaRPr>
          </a:p>
          <a:p>
            <a:r>
              <a:rPr lang="en-US" sz="2800" dirty="0">
                <a:solidFill>
                  <a:srgbClr val="C00000"/>
                </a:solidFill>
              </a:rPr>
              <a:t>Selection bias is likely negative here, making the observed difference an underestimate of the causal effect</a:t>
            </a:r>
          </a:p>
        </p:txBody>
      </p:sp>
      <p:sp>
        <p:nvSpPr>
          <p:cNvPr id="4" name="TextBox 3"/>
          <p:cNvSpPr txBox="1"/>
          <p:nvPr/>
        </p:nvSpPr>
        <p:spPr>
          <a:xfrm>
            <a:off x="9251092" y="5953412"/>
            <a:ext cx="2940908" cy="369332"/>
          </a:xfrm>
          <a:prstGeom prst="rect">
            <a:avLst/>
          </a:prstGeom>
          <a:noFill/>
        </p:spPr>
        <p:txBody>
          <a:bodyPr wrap="square" rtlCol="0">
            <a:spAutoFit/>
          </a:bodyPr>
          <a:lstStyle/>
          <a:p>
            <a:pPr lvl="0" algn="r">
              <a:defRPr/>
            </a:pPr>
            <a:r>
              <a:rPr lang="en-US" baseline="30000" dirty="0"/>
              <a:t>1</a:t>
            </a:r>
            <a:r>
              <a:rPr lang="en-US" dirty="0" smtClean="0">
                <a:solidFill>
                  <a:prstClr val="black"/>
                </a:solidFill>
                <a:latin typeface="Calibri" panose="020F0502020204030204"/>
              </a:rPr>
              <a:t>Varian (2016)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887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658D0C-B60C-4CFF-B9F1-8ED952D80B18}"/>
              </a:ext>
            </a:extLst>
          </p:cNvPr>
          <p:cNvSpPr>
            <a:spLocks noGrp="1"/>
          </p:cNvSpPr>
          <p:nvPr>
            <p:ph type="title"/>
          </p:nvPr>
        </p:nvSpPr>
        <p:spPr/>
        <p:txBody>
          <a:bodyPr/>
          <a:lstStyle/>
          <a:p>
            <a:r>
              <a:rPr lang="en-US" dirty="0"/>
              <a:t>A fundamental problem across science and industry</a:t>
            </a:r>
          </a:p>
        </p:txBody>
      </p:sp>
      <p:sp>
        <p:nvSpPr>
          <p:cNvPr id="3" name="Content Placeholder 2">
            <a:extLst>
              <a:ext uri="{FF2B5EF4-FFF2-40B4-BE49-F238E27FC236}">
                <a16:creationId xmlns:a16="http://schemas.microsoft.com/office/drawing/2014/main" xmlns="" id="{31A3D5AF-F161-4D47-BE72-0F2372CEE604}"/>
              </a:ext>
            </a:extLst>
          </p:cNvPr>
          <p:cNvSpPr>
            <a:spLocks noGrp="1"/>
          </p:cNvSpPr>
          <p:nvPr>
            <p:ph idx="1"/>
          </p:nvPr>
        </p:nvSpPr>
        <p:spPr/>
        <p:txBody>
          <a:bodyPr/>
          <a:lstStyle/>
          <a:p>
            <a:r>
              <a:rPr lang="en-US" dirty="0"/>
              <a:t>Knowledge (Science)</a:t>
            </a:r>
          </a:p>
          <a:p>
            <a:pPr lvl="1"/>
            <a:r>
              <a:rPr lang="en-US" dirty="0"/>
              <a:t>What is the effect of doing X?</a:t>
            </a:r>
          </a:p>
          <a:p>
            <a:pPr lvl="1"/>
            <a:r>
              <a:rPr lang="en-US" dirty="0"/>
              <a:t>Social sciences</a:t>
            </a:r>
          </a:p>
          <a:p>
            <a:pPr lvl="1"/>
            <a:r>
              <a:rPr lang="en-US" dirty="0"/>
              <a:t>Biology and medicine </a:t>
            </a:r>
          </a:p>
          <a:p>
            <a:r>
              <a:rPr lang="en-US" dirty="0"/>
              <a:t>Solving problems (Industry)</a:t>
            </a:r>
          </a:p>
          <a:p>
            <a:pPr lvl="1"/>
            <a:r>
              <a:rPr lang="en-US" dirty="0"/>
              <a:t>When should I do X?</a:t>
            </a:r>
          </a:p>
          <a:p>
            <a:pPr lvl="1"/>
            <a:r>
              <a:rPr lang="en-US" dirty="0"/>
              <a:t>Predictive models in practice</a:t>
            </a:r>
          </a:p>
          <a:p>
            <a:pPr lvl="1"/>
            <a:r>
              <a:rPr lang="en-US" dirty="0"/>
              <a:t>Policies for better outcomes</a:t>
            </a:r>
          </a:p>
        </p:txBody>
      </p:sp>
      <p:pic>
        <p:nvPicPr>
          <p:cNvPr id="5" name="Picture 4">
            <a:extLst>
              <a:ext uri="{FF2B5EF4-FFF2-40B4-BE49-F238E27FC236}">
                <a16:creationId xmlns:a16="http://schemas.microsoft.com/office/drawing/2014/main" xmlns="" id="{BE290A26-4A34-4927-B88E-07F841CC7D4E}"/>
              </a:ext>
            </a:extLst>
          </p:cNvPr>
          <p:cNvPicPr>
            <a:picLocks noChangeAspect="1"/>
          </p:cNvPicPr>
          <p:nvPr/>
        </p:nvPicPr>
        <p:blipFill>
          <a:blip r:embed="rId2"/>
          <a:stretch>
            <a:fillRect/>
          </a:stretch>
        </p:blipFill>
        <p:spPr>
          <a:xfrm>
            <a:off x="6824649" y="4058966"/>
            <a:ext cx="3580723" cy="2375213"/>
          </a:xfrm>
          <a:prstGeom prst="rect">
            <a:avLst/>
          </a:prstGeom>
        </p:spPr>
      </p:pic>
      <p:pic>
        <p:nvPicPr>
          <p:cNvPr id="6" name="Content Placeholder 3">
            <a:extLst>
              <a:ext uri="{FF2B5EF4-FFF2-40B4-BE49-F238E27FC236}">
                <a16:creationId xmlns:a16="http://schemas.microsoft.com/office/drawing/2014/main" xmlns="" id="{CFADB72D-3583-4F6C-8F34-441518F21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077" y="1672012"/>
            <a:ext cx="3740295" cy="2644169"/>
          </a:xfrm>
          <a:prstGeom prst="rect">
            <a:avLst/>
          </a:prstGeom>
        </p:spPr>
      </p:pic>
    </p:spTree>
    <p:extLst>
      <p:ext uri="{BB962C8B-B14F-4D97-AF65-F5344CB8AC3E}">
        <p14:creationId xmlns:p14="http://schemas.microsoft.com/office/powerpoint/2010/main" val="277308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725684" y="1189180"/>
            <a:ext cx="8740639" cy="4979191"/>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14</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827595" y="2101232"/>
            <a:ext cx="923849" cy="107782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93646" y="2084173"/>
            <a:ext cx="952717" cy="108882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51407" y="2101232"/>
            <a:ext cx="923849" cy="1077823"/>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07654" y="2084173"/>
            <a:ext cx="952717" cy="1088820"/>
          </a:xfrm>
          <a:prstGeom prst="rect">
            <a:avLst/>
          </a:prstGeom>
        </p:spPr>
      </p:pic>
      <p:sp>
        <p:nvSpPr>
          <p:cNvPr id="4" name="TextBox 3"/>
          <p:cNvSpPr txBox="1"/>
          <p:nvPr/>
        </p:nvSpPr>
        <p:spPr>
          <a:xfrm>
            <a:off x="5325954" y="2117036"/>
            <a:ext cx="1419541" cy="1267530"/>
          </a:xfrm>
          <a:prstGeom prst="rect">
            <a:avLst/>
          </a:prstGeom>
          <a:noFill/>
        </p:spPr>
        <p:txBody>
          <a:bodyPr wrap="square" lIns="179311" tIns="143448" rIns="179311" bIns="143448" rtlCol="0">
            <a:spAutoFit/>
          </a:bodyPr>
          <a:lstStyle/>
          <a:p>
            <a:pPr>
              <a:lnSpc>
                <a:spcPct val="90000"/>
              </a:lnSpc>
              <a:spcAft>
                <a:spcPts val="588"/>
              </a:spcAft>
            </a:pPr>
            <a:r>
              <a:rPr lang="en-US" sz="706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80"/>
            <a:ext cx="8740639" cy="2430751"/>
          </a:xfrm>
        </p:spPr>
        <p:txBody>
          <a:bodyPr>
            <a:normAutofit fontScale="92500"/>
          </a:bodyPr>
          <a:lstStyle/>
          <a:p>
            <a:endParaRPr lang="en-US" dirty="0"/>
          </a:p>
          <a:p>
            <a:endParaRPr lang="en-US" dirty="0"/>
          </a:p>
          <a:p>
            <a:endParaRPr lang="en-US" dirty="0"/>
          </a:p>
          <a:p>
            <a:r>
              <a:rPr lang="en-US" dirty="0"/>
              <a:t>		</a:t>
            </a:r>
          </a:p>
          <a:p>
            <a:r>
              <a:rPr lang="en-US" sz="2059" dirty="0"/>
              <a:t>	     Higher Activity					Lower Activity</a:t>
            </a:r>
          </a:p>
        </p:txBody>
      </p:sp>
      <p:sp>
        <p:nvSpPr>
          <p:cNvPr id="2" name="Title 1"/>
          <p:cNvSpPr>
            <a:spLocks noGrp="1"/>
          </p:cNvSpPr>
          <p:nvPr>
            <p:ph type="title"/>
          </p:nvPr>
        </p:nvSpPr>
        <p:spPr>
          <a:xfrm>
            <a:off x="1725687" y="289519"/>
            <a:ext cx="8742377" cy="899665"/>
          </a:xfrm>
        </p:spPr>
        <p:txBody>
          <a:bodyPr/>
          <a:lstStyle/>
          <a:p>
            <a:r>
              <a:rPr lang="en-US" dirty="0"/>
              <a:t>From data to prediction</a:t>
            </a:r>
          </a:p>
        </p:txBody>
      </p:sp>
      <p:sp>
        <p:nvSpPr>
          <p:cNvPr id="7" name="Slide Number Placeholder 6"/>
          <p:cNvSpPr>
            <a:spLocks noGrp="1"/>
          </p:cNvSpPr>
          <p:nvPr>
            <p:ph type="sldNum" sz="quarter" idx="11"/>
          </p:nvPr>
        </p:nvSpPr>
        <p:spPr/>
        <p:txBody>
          <a:bodyPr/>
          <a:lstStyle/>
          <a:p>
            <a:fld id="{34990F19-4AF9-4079-9E3A-38E608497707}" type="slidenum">
              <a:rPr lang="en-US" smtClean="0"/>
              <a:t>15</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29950" y="2140317"/>
            <a:ext cx="672357" cy="7844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0691" y="1820621"/>
            <a:ext cx="1905012" cy="1403693"/>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768360" y="2126257"/>
            <a:ext cx="693367" cy="792420"/>
          </a:xfrm>
          <a:prstGeom prst="rect">
            <a:avLst/>
          </a:prstGeom>
        </p:spPr>
      </p:pic>
      <p:cxnSp>
        <p:nvCxnSpPr>
          <p:cNvPr id="12" name="Straight Connector 11"/>
          <p:cNvCxnSpPr>
            <a:stCxn id="3" idx="0"/>
          </p:cNvCxnSpPr>
          <p:nvPr/>
        </p:nvCxnSpPr>
        <p:spPr>
          <a:xfrm>
            <a:off x="6096001" y="1749280"/>
            <a:ext cx="0" cy="1864775"/>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2902310" y="2126257"/>
            <a:ext cx="702997" cy="40627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902311" y="2420466"/>
            <a:ext cx="726647" cy="11206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2902307" y="2532529"/>
            <a:ext cx="677611" cy="22411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27698" y="2532528"/>
            <a:ext cx="701259" cy="476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461729" y="2509867"/>
            <a:ext cx="726647" cy="1054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25683" y="3989299"/>
            <a:ext cx="8742376" cy="2164648"/>
          </a:xfrm>
          <a:prstGeom prst="rect">
            <a:avLst/>
          </a:prstGeom>
          <a:noFill/>
        </p:spPr>
        <p:txBody>
          <a:bodyPr wrap="square" lIns="134471" tIns="107577" rIns="134471" bIns="107577" rtlCol="0">
            <a:spAutoFit/>
          </a:bodyPr>
          <a:lstStyle/>
          <a:p>
            <a:r>
              <a:rPr lang="en-US" sz="2943" dirty="0">
                <a:latin typeface="+mj-lt"/>
              </a:rPr>
              <a:t>Use these correlations to make a predictive model.</a:t>
            </a:r>
          </a:p>
          <a:p>
            <a:endParaRPr lang="en-US" sz="1177" dirty="0">
              <a:latin typeface="+mj-lt"/>
            </a:endParaRPr>
          </a:p>
          <a:p>
            <a:r>
              <a:rPr lang="en-US" sz="2943" dirty="0"/>
              <a:t>Future Activity -&gt;</a:t>
            </a:r>
          </a:p>
          <a:p>
            <a:r>
              <a:rPr lang="en-US" sz="2943" dirty="0"/>
              <a:t>	</a:t>
            </a:r>
            <a:r>
              <a:rPr lang="en-US" sz="2943" i="1" dirty="0"/>
              <a:t>f</a:t>
            </a:r>
            <a:r>
              <a:rPr lang="en-US" sz="2943" dirty="0"/>
              <a:t>(number of friends, logins in past month)</a:t>
            </a:r>
          </a:p>
          <a:p>
            <a:pPr>
              <a:lnSpc>
                <a:spcPct val="90000"/>
              </a:lnSpc>
              <a:spcAft>
                <a:spcPts val="441"/>
              </a:spcAft>
            </a:pPr>
            <a:endParaRPr lang="en-US" sz="2943" dirty="0" err="1">
              <a:gradFill>
                <a:gsLst>
                  <a:gs pos="2917">
                    <a:schemeClr val="tx1"/>
                  </a:gs>
                  <a:gs pos="30000">
                    <a:schemeClr val="tx1"/>
                  </a:gs>
                </a:gsLst>
                <a:lin ang="5400000" scaled="0"/>
              </a:gradFill>
            </a:endParaRPr>
          </a:p>
        </p:txBody>
      </p:sp>
      <p:sp>
        <p:nvSpPr>
          <p:cNvPr id="4" name="TextBox 3"/>
          <p:cNvSpPr txBox="1"/>
          <p:nvPr/>
        </p:nvSpPr>
        <p:spPr>
          <a:xfrm>
            <a:off x="8001013" y="1953952"/>
            <a:ext cx="672357" cy="1194767"/>
          </a:xfrm>
          <a:prstGeom prst="rect">
            <a:avLst/>
          </a:prstGeom>
          <a:noFill/>
        </p:spPr>
        <p:txBody>
          <a:bodyPr wrap="square" lIns="134471" tIns="107577" rIns="134471" bIns="107577" rtlCol="0">
            <a:spAutoFit/>
          </a:bodyPr>
          <a:lstStyle/>
          <a:p>
            <a:pPr>
              <a:lnSpc>
                <a:spcPct val="90000"/>
              </a:lnSpc>
              <a:spcAft>
                <a:spcPts val="441"/>
              </a:spcAft>
            </a:pPr>
            <a:r>
              <a:rPr lang="en-US" sz="7058" dirty="0">
                <a:solidFill>
                  <a:srgbClr val="C00000"/>
                </a:solidFill>
                <a:sym typeface="Wingdings" panose="05000000000000000000" pitchFamily="2" charset="2"/>
              </a:rPr>
              <a:t></a:t>
            </a:r>
            <a:endParaRPr lang="en-US" sz="7058" dirty="0">
              <a:solidFill>
                <a:srgbClr val="C00000"/>
              </a:solidFill>
            </a:endParaRPr>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7"/>
            <a:ext cx="8740639" cy="2190844"/>
          </a:xfrm>
        </p:spPr>
        <p:txBody>
          <a:bodyPr/>
          <a:lstStyle/>
          <a:p>
            <a:r>
              <a:rPr lang="en-US" dirty="0"/>
              <a:t>Number of friends can predict activity with high accuracy.</a:t>
            </a:r>
          </a:p>
          <a:p>
            <a:endParaRPr lang="en-US" sz="1177" dirty="0"/>
          </a:p>
          <a:p>
            <a:r>
              <a:rPr lang="en-US" dirty="0"/>
              <a:t>How do we increase activity of users?</a:t>
            </a:r>
          </a:p>
          <a:p>
            <a:endParaRPr lang="en-US" dirty="0"/>
          </a:p>
        </p:txBody>
      </p:sp>
      <p:sp>
        <p:nvSpPr>
          <p:cNvPr id="2" name="Title 1"/>
          <p:cNvSpPr>
            <a:spLocks noGrp="1"/>
          </p:cNvSpPr>
          <p:nvPr>
            <p:ph type="title"/>
          </p:nvPr>
        </p:nvSpPr>
        <p:spPr>
          <a:xfrm>
            <a:off x="1725687" y="289519"/>
            <a:ext cx="8742377" cy="899665"/>
          </a:xfrm>
        </p:spPr>
        <p:txBody>
          <a:bodyPr/>
          <a:lstStyle/>
          <a:p>
            <a:r>
              <a:rPr lang="en-US" dirty="0"/>
              <a:t>From data to “actionable insights”</a:t>
            </a:r>
          </a:p>
        </p:txBody>
      </p:sp>
      <p:sp>
        <p:nvSpPr>
          <p:cNvPr id="4" name="Slide Number Placeholder 3"/>
          <p:cNvSpPr>
            <a:spLocks noGrp="1"/>
          </p:cNvSpPr>
          <p:nvPr>
            <p:ph type="sldNum" sz="quarter" idx="11"/>
          </p:nvPr>
        </p:nvSpPr>
        <p:spPr/>
        <p:txBody>
          <a:bodyPr/>
          <a:lstStyle/>
          <a:p>
            <a:fld id="{34990F19-4AF9-4079-9E3A-38E608497707}" type="slidenum">
              <a:rPr lang="en-US" smtClean="0"/>
              <a:t>16</a:t>
            </a:fld>
            <a:endParaRPr lang="en-US"/>
          </a:p>
        </p:txBody>
      </p:sp>
      <p:sp>
        <p:nvSpPr>
          <p:cNvPr id="5" name="TextBox 4"/>
          <p:cNvSpPr txBox="1"/>
          <p:nvPr/>
        </p:nvSpPr>
        <p:spPr>
          <a:xfrm>
            <a:off x="1725687" y="4026703"/>
            <a:ext cx="8742377" cy="2128278"/>
          </a:xfrm>
          <a:prstGeom prst="rect">
            <a:avLst/>
          </a:prstGeom>
          <a:noFill/>
        </p:spPr>
        <p:txBody>
          <a:bodyPr wrap="square" lIns="179311" tIns="143448" rIns="179311" bIns="143448" rtlCol="0">
            <a:spAutoFit/>
          </a:bodyPr>
          <a:lstStyle/>
          <a:p>
            <a:pPr defTabSz="685806">
              <a:lnSpc>
                <a:spcPct val="90000"/>
              </a:lnSpc>
              <a:spcBef>
                <a:spcPct val="20000"/>
              </a:spcBef>
              <a:buSzPct val="90000"/>
            </a:pPr>
            <a:r>
              <a:rPr lang="en-US" sz="2943" b="1" dirty="0">
                <a:gradFill>
                  <a:gsLst>
                    <a:gs pos="1250">
                      <a:srgbClr val="FFFFFF"/>
                    </a:gs>
                    <a:gs pos="99000">
                      <a:srgbClr val="FFFFFF"/>
                    </a:gs>
                  </a:gsLst>
                  <a:lin ang="5400000" scaled="0"/>
                </a:gradFill>
                <a:latin typeface="Segoe UI Light"/>
              </a:rPr>
              <a:t>Would increasing the number of friends increase people’s activity on our system?</a:t>
            </a:r>
          </a:p>
          <a:p>
            <a:pPr defTabSz="685806">
              <a:lnSpc>
                <a:spcPct val="90000"/>
              </a:lnSpc>
              <a:spcBef>
                <a:spcPct val="20000"/>
              </a:spcBef>
              <a:buSzPct val="90000"/>
            </a:pPr>
            <a:endParaRPr lang="en-US" sz="1177" dirty="0">
              <a:gradFill>
                <a:gsLst>
                  <a:gs pos="1250">
                    <a:srgbClr val="FFFFFF"/>
                  </a:gs>
                  <a:gs pos="99000">
                    <a:srgbClr val="FFFFFF"/>
                  </a:gs>
                </a:gsLst>
                <a:lin ang="5400000" scaled="0"/>
              </a:gradFill>
              <a:latin typeface="Segoe UI Light"/>
            </a:endParaRPr>
          </a:p>
          <a:p>
            <a:pPr defTabSz="685806">
              <a:lnSpc>
                <a:spcPct val="90000"/>
              </a:lnSpc>
              <a:spcBef>
                <a:spcPct val="20000"/>
              </a:spcBef>
              <a:buSzPct val="90000"/>
            </a:pPr>
            <a:r>
              <a:rPr lang="en-US" sz="2943" dirty="0">
                <a:gradFill>
                  <a:gsLst>
                    <a:gs pos="1250">
                      <a:srgbClr val="FFFFFF"/>
                    </a:gs>
                    <a:gs pos="99000">
                      <a:srgbClr val="FFFFFF"/>
                    </a:gs>
                  </a:gsLst>
                  <a:lin ang="5400000" scaled="0"/>
                </a:gradFill>
                <a:latin typeface="Segoe UI Light"/>
              </a:rPr>
              <a:t>Maybe, may be not (!)</a:t>
            </a:r>
          </a:p>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80"/>
            <a:ext cx="8740639" cy="4680439"/>
          </a:xfrm>
        </p:spPr>
        <p:txBody>
          <a:bodyPr>
            <a:normAutofit fontScale="92500" lnSpcReduction="10000"/>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177" dirty="0"/>
          </a:p>
          <a:p>
            <a:endParaRPr lang="en-US" b="1" dirty="0"/>
          </a:p>
          <a:p>
            <a:r>
              <a:rPr lang="en-US" b="1" dirty="0"/>
              <a:t>Decision: </a:t>
            </a:r>
            <a:r>
              <a:rPr lang="en-US" dirty="0"/>
              <a:t>To increase activity, would it make sense to launch a campaign to increase friends?</a:t>
            </a:r>
          </a:p>
        </p:txBody>
      </p:sp>
      <p:sp>
        <p:nvSpPr>
          <p:cNvPr id="2" name="Title 1"/>
          <p:cNvSpPr>
            <a:spLocks noGrp="1"/>
          </p:cNvSpPr>
          <p:nvPr>
            <p:ph type="title"/>
          </p:nvPr>
        </p:nvSpPr>
        <p:spPr>
          <a:xfrm>
            <a:off x="1725687" y="289519"/>
            <a:ext cx="8742377" cy="899665"/>
          </a:xfrm>
        </p:spPr>
        <p:txBody>
          <a:bodyPr/>
          <a:lstStyle/>
          <a:p>
            <a:r>
              <a:rPr lang="en-US" dirty="0"/>
              <a:t>Different explanations are possible</a:t>
            </a:r>
          </a:p>
        </p:txBody>
      </p:sp>
      <p:sp>
        <p:nvSpPr>
          <p:cNvPr id="7" name="Slide Number Placeholder 6"/>
          <p:cNvSpPr>
            <a:spLocks noGrp="1"/>
          </p:cNvSpPr>
          <p:nvPr>
            <p:ph type="sldNum" sz="quarter" idx="11"/>
          </p:nvPr>
        </p:nvSpPr>
        <p:spPr/>
        <p:txBody>
          <a:bodyPr/>
          <a:lstStyle/>
          <a:p>
            <a:fld id="{34990F19-4AF9-4079-9E3A-38E608497707}"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0329" y="1169909"/>
            <a:ext cx="5127299" cy="10385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093" y="2383027"/>
            <a:ext cx="5155175" cy="9665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327" y="3464046"/>
            <a:ext cx="5135995" cy="1965627"/>
          </a:xfrm>
          <a:prstGeom prst="rect">
            <a:avLst/>
          </a:prstGeom>
        </p:spPr>
      </p:pic>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56127" y="2145458"/>
            <a:ext cx="8740142" cy="3480545"/>
          </a:xfrm>
        </p:spPr>
        <p:txBody>
          <a:bodyPr>
            <a:normAutofit/>
          </a:bodyPr>
          <a:lstStyle/>
          <a:p>
            <a:endParaRPr lang="en-US" sz="2400" dirty="0"/>
          </a:p>
          <a:p>
            <a:endParaRPr lang="en-US" sz="2400" dirty="0"/>
          </a:p>
          <a:p>
            <a:r>
              <a:rPr lang="en-US" sz="2400" dirty="0"/>
              <a:t>Search engines uses ad targeting to show relevant ads.</a:t>
            </a:r>
          </a:p>
          <a:p>
            <a:endParaRPr lang="en-US" sz="1200" dirty="0"/>
          </a:p>
          <a:p>
            <a:r>
              <a:rPr lang="en-US" sz="2400" dirty="0"/>
              <a:t>Prediction model based on user’s search query.</a:t>
            </a:r>
          </a:p>
          <a:p>
            <a:endParaRPr lang="en-US" sz="2400" dirty="0"/>
          </a:p>
          <a:p>
            <a:r>
              <a:rPr lang="en-US" sz="2400"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388" y="1274595"/>
            <a:ext cx="2111957" cy="81424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4601749" y="1295024"/>
            <a:ext cx="2344111" cy="793823"/>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9"/>
            <a:ext cx="8740639" cy="457180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sp>
        <p:nvSpPr>
          <p:cNvPr id="2" name="Title 1"/>
          <p:cNvSpPr>
            <a:spLocks noGrp="1"/>
          </p:cNvSpPr>
          <p:nvPr>
            <p:ph type="title"/>
          </p:nvPr>
        </p:nvSpPr>
        <p:spPr>
          <a:xfrm>
            <a:off x="1725687" y="289519"/>
            <a:ext cx="8742377" cy="899665"/>
          </a:xfrm>
        </p:spPr>
        <p:txBody>
          <a:bodyPr/>
          <a:lstStyle/>
          <a:p>
            <a:r>
              <a:rPr lang="en-US" dirty="0"/>
              <a:t>Are search ads really that effective?</a:t>
            </a:r>
          </a:p>
        </p:txBody>
      </p:sp>
      <p:sp>
        <p:nvSpPr>
          <p:cNvPr id="5" name="Slide Number Placeholder 4"/>
          <p:cNvSpPr>
            <a:spLocks noGrp="1"/>
          </p:cNvSpPr>
          <p:nvPr>
            <p:ph type="sldNum" sz="quarter" idx="11"/>
          </p:nvPr>
        </p:nvSpPr>
        <p:spPr/>
        <p:txBody>
          <a:bodyPr/>
          <a:lstStyle/>
          <a:p>
            <a:fld id="{34990F19-4AF9-4079-9E3A-38E608497707}" type="slidenum">
              <a:rPr lang="en-US" smtClean="0"/>
              <a:t>19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655" y="1337050"/>
            <a:ext cx="7766604" cy="3735633"/>
          </a:xfrm>
          <a:prstGeom prst="rect">
            <a:avLst/>
          </a:prstGeom>
        </p:spPr>
      </p:pic>
      <p:sp>
        <p:nvSpPr>
          <p:cNvPr id="6" name="TextBox 5"/>
          <p:cNvSpPr txBox="1"/>
          <p:nvPr/>
        </p:nvSpPr>
        <p:spPr>
          <a:xfrm>
            <a:off x="6320139" y="6268084"/>
            <a:ext cx="3586208" cy="561247"/>
          </a:xfrm>
          <a:prstGeom prst="rect">
            <a:avLst/>
          </a:prstGeom>
          <a:noFill/>
        </p:spPr>
        <p:txBody>
          <a:bodyPr wrap="square" lIns="179311" tIns="143448" rIns="179311" bIns="143448" rtlCol="0">
            <a:spAutoFit/>
          </a:bodyPr>
          <a:lstStyle/>
          <a:p>
            <a:pPr>
              <a:lnSpc>
                <a:spcPct val="90000"/>
              </a:lnSpc>
              <a:spcAft>
                <a:spcPts val="588"/>
              </a:spcAft>
            </a:pPr>
            <a:r>
              <a:rPr lang="en-US" sz="1961" dirty="0">
                <a:gradFill>
                  <a:gsLst>
                    <a:gs pos="2917">
                      <a:schemeClr val="tx1"/>
                    </a:gs>
                    <a:gs pos="30000">
                      <a:schemeClr val="tx1"/>
                    </a:gs>
                  </a:gsLst>
                  <a:lin ang="5400000" scaled="0"/>
                </a:gradFill>
              </a:rPr>
              <a:t>Blake-</a:t>
            </a:r>
            <a:r>
              <a:rPr lang="en-US" sz="1961" dirty="0" err="1">
                <a:gradFill>
                  <a:gsLst>
                    <a:gs pos="2917">
                      <a:schemeClr val="tx1"/>
                    </a:gs>
                    <a:gs pos="30000">
                      <a:schemeClr val="tx1"/>
                    </a:gs>
                  </a:gsLst>
                  <a:lin ang="5400000" scaled="0"/>
                </a:gradFill>
              </a:rPr>
              <a:t>Tadelis</a:t>
            </a:r>
            <a:r>
              <a:rPr lang="en-US" sz="1961" dirty="0">
                <a:gradFill>
                  <a:gsLst>
                    <a:gs pos="2917">
                      <a:schemeClr val="tx1"/>
                    </a:gs>
                    <a:gs pos="30000">
                      <a:schemeClr val="tx1"/>
                    </a:gs>
                  </a:gsLst>
                  <a:lin ang="5400000" scaled="0"/>
                </a:gradFill>
              </a:rPr>
              <a:t>-</a:t>
            </a:r>
            <a:r>
              <a:rPr lang="en-US" sz="1961" dirty="0" err="1">
                <a:gradFill>
                  <a:gsLst>
                    <a:gs pos="2917">
                      <a:schemeClr val="tx1"/>
                    </a:gs>
                    <a:gs pos="30000">
                      <a:schemeClr val="tx1"/>
                    </a:gs>
                  </a:gsLst>
                  <a:lin ang="5400000" scaled="0"/>
                </a:gradFill>
              </a:rPr>
              <a:t>Noskos</a:t>
            </a:r>
            <a:r>
              <a:rPr lang="en-US" sz="1961"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Causal Inference</a:t>
            </a:r>
          </a:p>
        </p:txBody>
      </p:sp>
      <p:sp>
        <p:nvSpPr>
          <p:cNvPr id="5" name="Text Placeholder 4"/>
          <p:cNvSpPr>
            <a:spLocks noGrp="1"/>
          </p:cNvSpPr>
          <p:nvPr>
            <p:ph type="body" idx="1"/>
          </p:nvPr>
        </p:nvSpPr>
        <p:spPr/>
        <p:txBody>
          <a:bodyPr/>
          <a:lstStyle/>
          <a:p>
            <a:r>
              <a:rPr lang="en-US" dirty="0"/>
              <a:t>Amit #1</a:t>
            </a:r>
          </a:p>
        </p:txBody>
      </p:sp>
    </p:spTree>
    <p:extLst>
      <p:ext uri="{BB962C8B-B14F-4D97-AF65-F5344CB8AC3E}">
        <p14:creationId xmlns:p14="http://schemas.microsoft.com/office/powerpoint/2010/main" val="2248338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1749279"/>
            <a:ext cx="8740639" cy="3983353"/>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But search results point to the same website</a:t>
            </a:r>
          </a:p>
        </p:txBody>
      </p:sp>
      <p:sp>
        <p:nvSpPr>
          <p:cNvPr id="6" name="Slide Number Placeholder 5"/>
          <p:cNvSpPr>
            <a:spLocks noGrp="1"/>
          </p:cNvSpPr>
          <p:nvPr>
            <p:ph type="sldNum" sz="quarter" idx="11"/>
          </p:nvPr>
        </p:nvSpPr>
        <p:spPr/>
        <p:txBody>
          <a:bodyPr/>
          <a:lstStyle/>
          <a:p>
            <a:fld id="{34990F19-4AF9-4079-9E3A-38E608497707}" type="slidenum">
              <a:rPr lang="en-US" smtClean="0"/>
              <a:t>20</a:t>
            </a:fld>
            <a:endParaRPr lang="en-US"/>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2902307" y="1732843"/>
            <a:ext cx="5763907" cy="27723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697" y="2140319"/>
            <a:ext cx="6009309" cy="2046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71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515544" y="2059601"/>
            <a:ext cx="3324359" cy="995839"/>
          </a:xfrm>
        </p:spPr>
        <p:txBody>
          <a:bodyPr/>
          <a:lstStyle/>
          <a:p>
            <a:pPr algn="ctr"/>
            <a:r>
              <a:rPr lang="en-US" i="1" dirty="0"/>
              <a:t>x%</a:t>
            </a:r>
            <a:r>
              <a:rPr lang="en-US" dirty="0"/>
              <a:t> of ads shown are effective</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Without reasoning about causality, may overestimate effectiveness of ads</a:t>
            </a:r>
          </a:p>
        </p:txBody>
      </p:sp>
      <p:sp>
        <p:nvSpPr>
          <p:cNvPr id="5" name="Slide Number Placeholder 4"/>
          <p:cNvSpPr>
            <a:spLocks noGrp="1"/>
          </p:cNvSpPr>
          <p:nvPr>
            <p:ph type="sldNum" sz="quarter" idx="11"/>
          </p:nvPr>
        </p:nvSpPr>
        <p:spPr/>
        <p:txBody>
          <a:bodyPr/>
          <a:lstStyle/>
          <a:p>
            <a:fld id="{34990F19-4AF9-4079-9E3A-38E608497707}" type="slidenum">
              <a:rPr lang="en-US" smtClean="0"/>
              <a:t>21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951" y="2084175"/>
            <a:ext cx="5977707" cy="899707"/>
          </a:xfrm>
          <a:prstGeom prst="rect">
            <a:avLst/>
          </a:prstGeom>
        </p:spPr>
      </p:pic>
      <p:sp>
        <p:nvSpPr>
          <p:cNvPr id="8" name="Text Placeholder 2"/>
          <p:cNvSpPr txBox="1">
            <a:spLocks/>
          </p:cNvSpPr>
          <p:nvPr/>
        </p:nvSpPr>
        <p:spPr>
          <a:xfrm>
            <a:off x="1523743" y="4549689"/>
            <a:ext cx="3078007" cy="951008"/>
          </a:xfrm>
          <a:prstGeom prst="rect">
            <a:avLst/>
          </a:prstGeom>
        </p:spPr>
        <p:txBody>
          <a:bodyPr vert="horz" wrap="square" lIns="107577" tIns="67236" rIns="107577" bIns="67236"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943" i="1" dirty="0"/>
              <a:t>&lt;x%</a:t>
            </a:r>
            <a:r>
              <a:rPr lang="en-US" sz="2943"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853" y="3809095"/>
            <a:ext cx="6029908" cy="2384275"/>
          </a:xfrm>
          <a:prstGeom prst="rect">
            <a:avLst/>
          </a:prstGeom>
        </p:spPr>
      </p:pic>
    </p:spTree>
    <p:extLst>
      <p:ext uri="{BB962C8B-B14F-4D97-AF65-F5344CB8AC3E}">
        <p14:creationId xmlns:p14="http://schemas.microsoft.com/office/powerpoint/2010/main" val="14161678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4" y="2105473"/>
            <a:ext cx="8740639" cy="448127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2" name="Title 1"/>
          <p:cNvSpPr>
            <a:spLocks noGrp="1"/>
          </p:cNvSpPr>
          <p:nvPr>
            <p:ph type="title"/>
          </p:nvPr>
        </p:nvSpPr>
        <p:spPr>
          <a:xfrm>
            <a:off x="1725687" y="289519"/>
            <a:ext cx="8742377" cy="899665"/>
          </a:xfrm>
        </p:spPr>
        <p:txBody>
          <a:bodyPr>
            <a:normAutofit fontScale="90000"/>
          </a:bodyPr>
          <a:lstStyle/>
          <a:p>
            <a:r>
              <a:rPr lang="en-US" dirty="0"/>
              <a:t>Okay, search ads have an explicit intent. Display ads should be fine?</a:t>
            </a:r>
          </a:p>
        </p:txBody>
      </p:sp>
      <p:sp>
        <p:nvSpPr>
          <p:cNvPr id="4" name="Slide Number Placeholder 3"/>
          <p:cNvSpPr>
            <a:spLocks noGrp="1"/>
          </p:cNvSpPr>
          <p:nvPr>
            <p:ph type="sldNum" sz="quarter" idx="11"/>
          </p:nvPr>
        </p:nvSpPr>
        <p:spPr/>
        <p:txBody>
          <a:bodyPr/>
          <a:lstStyle/>
          <a:p>
            <a:fld id="{34990F19-4AF9-4079-9E3A-38E608497707}" type="slidenum">
              <a:rPr lang="en-US" smtClean="0"/>
              <a:t>22</a:t>
            </a:fld>
            <a:endParaRPr lang="en-US"/>
          </a:p>
        </p:txBody>
      </p:sp>
      <p:pic>
        <p:nvPicPr>
          <p:cNvPr id="5" name="Picture 4"/>
          <p:cNvPicPr>
            <a:picLocks noChangeAspect="1"/>
          </p:cNvPicPr>
          <p:nvPr/>
        </p:nvPicPr>
        <p:blipFill rotWithShape="1">
          <a:blip r:embed="rId3"/>
          <a:srcRect t="7208"/>
          <a:stretch/>
        </p:blipFill>
        <p:spPr>
          <a:xfrm>
            <a:off x="3331635" y="1442973"/>
            <a:ext cx="5395337" cy="3405571"/>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684" y="1343998"/>
            <a:ext cx="4818557" cy="4213451"/>
          </a:xfrm>
        </p:spPr>
        <p:txBody>
          <a:bodyPr/>
          <a:lstStyle/>
          <a:p>
            <a:r>
              <a:rPr lang="en-US" dirty="0"/>
              <a:t>So far, so good. Be mindful of hidden causes, or else we might overestimate causal effects.</a:t>
            </a:r>
          </a:p>
        </p:txBody>
      </p:sp>
      <p:sp>
        <p:nvSpPr>
          <p:cNvPr id="2" name="Slide Number Placeholder 1"/>
          <p:cNvSpPr>
            <a:spLocks noGrp="1"/>
          </p:cNvSpPr>
          <p:nvPr>
            <p:ph type="sldNum" sz="quarter" idx="11"/>
          </p:nvPr>
        </p:nvSpPr>
        <p:spPr/>
        <p:txBody>
          <a:bodyPr/>
          <a:lstStyle/>
          <a:p>
            <a:fld id="{34990F19-4AF9-4079-9E3A-38E608497707}" type="slidenum">
              <a:rPr lang="en-US" smtClean="0"/>
              <a:t>23</a:t>
            </a:fld>
            <a:endParaRPr lang="en-US"/>
          </a:p>
        </p:txBody>
      </p:sp>
      <p:graphicFrame>
        <p:nvGraphicFramePr>
          <p:cNvPr id="9" name="Chart 8"/>
          <p:cNvGraphicFramePr/>
          <p:nvPr>
            <p:extLst/>
          </p:nvPr>
        </p:nvGraphicFramePr>
        <p:xfrm>
          <a:off x="6544241" y="1448353"/>
          <a:ext cx="3888620" cy="406423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3058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687" y="1355903"/>
            <a:ext cx="4818593" cy="4213451"/>
          </a:xfrm>
        </p:spPr>
        <p:txBody>
          <a:bodyPr/>
          <a:lstStyle/>
          <a:p>
            <a:r>
              <a:rPr lang="en-US" dirty="0"/>
              <a:t>(But)</a:t>
            </a:r>
            <a:br>
              <a:rPr lang="en-US" dirty="0"/>
            </a:br>
            <a:r>
              <a:rPr lang="en-US" dirty="0"/>
              <a:t>Ignoring hidden causes can also lead to completely wrong conclusions.</a:t>
            </a:r>
          </a:p>
        </p:txBody>
      </p:sp>
      <p:sp>
        <p:nvSpPr>
          <p:cNvPr id="2" name="Slide Number Placeholder 1"/>
          <p:cNvSpPr>
            <a:spLocks noGrp="1"/>
          </p:cNvSpPr>
          <p:nvPr>
            <p:ph type="sldNum" sz="quarter" idx="11"/>
          </p:nvPr>
        </p:nvSpPr>
        <p:spPr/>
        <p:txBody>
          <a:bodyPr/>
          <a:lstStyle/>
          <a:p>
            <a:fld id="{34990F19-4AF9-4079-9E3A-38E608497707}" type="slidenum">
              <a:rPr lang="en-US" smtClean="0"/>
              <a:t>24</a:t>
            </a:fld>
            <a:endParaRPr lang="en-US"/>
          </a:p>
        </p:txBody>
      </p:sp>
      <p:graphicFrame>
        <p:nvGraphicFramePr>
          <p:cNvPr id="6" name="Chart 5"/>
          <p:cNvGraphicFramePr/>
          <p:nvPr>
            <p:extLst/>
          </p:nvPr>
        </p:nvGraphicFramePr>
        <p:xfrm>
          <a:off x="6394855" y="1355903"/>
          <a:ext cx="4183945" cy="441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21451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Simpson’s paradox</a:t>
            </a:r>
          </a:p>
        </p:txBody>
      </p:sp>
      <p:sp>
        <p:nvSpPr>
          <p:cNvPr id="3" name="Content Placeholder 2"/>
          <p:cNvSpPr>
            <a:spLocks noGrp="1"/>
          </p:cNvSpPr>
          <p:nvPr>
            <p:ph sz="half" idx="1"/>
          </p:nvPr>
        </p:nvSpPr>
        <p:spPr/>
        <p:txBody>
          <a:bodyPr anchor="ctr">
            <a:normAutofit/>
          </a:bodyPr>
          <a:lstStyle/>
          <a:p>
            <a:r>
              <a:rPr lang="en-US" sz="2800" dirty="0"/>
              <a:t>Selection bias can be so large that </a:t>
            </a:r>
            <a:r>
              <a:rPr lang="en-US" sz="2800" i="1" dirty="0"/>
              <a:t>observational and causal estimates give opposite effects</a:t>
            </a:r>
            <a:r>
              <a:rPr lang="en-US" sz="2800" dirty="0"/>
              <a:t> (e.g., going to hospitals makes you less healthy)</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189060"/>
            <a:ext cx="4937125" cy="3337130"/>
          </a:xfrm>
        </p:spPr>
      </p:pic>
      <p:sp>
        <p:nvSpPr>
          <p:cNvPr id="6" name="TextBox 5"/>
          <p:cNvSpPr txBox="1"/>
          <p:nvPr/>
        </p:nvSpPr>
        <p:spPr>
          <a:xfrm>
            <a:off x="9251092" y="5953412"/>
            <a:ext cx="2940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vudlab.com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simpsons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113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931" y="1189177"/>
            <a:ext cx="8740142" cy="2184685"/>
          </a:xfrm>
        </p:spPr>
        <p:txBody>
          <a:bodyPr>
            <a:normAutofit/>
          </a:bodyPr>
          <a:lstStyle/>
          <a:p>
            <a:endParaRPr lang="en-US" dirty="0"/>
          </a:p>
          <a:p>
            <a:r>
              <a:rPr lang="en-US" dirty="0"/>
              <a:t>Have a current production algorithm. Want to test if a new algorithm is better. </a:t>
            </a:r>
          </a:p>
          <a:p>
            <a:endParaRPr lang="en-US" sz="1177" dirty="0"/>
          </a:p>
          <a:p>
            <a:r>
              <a:rPr lang="en-US" dirty="0"/>
              <a:t>Say recommendations on app store.</a:t>
            </a:r>
          </a:p>
        </p:txBody>
      </p:sp>
      <p:sp>
        <p:nvSpPr>
          <p:cNvPr id="2" name="Title 1"/>
          <p:cNvSpPr>
            <a:spLocks noGrp="1"/>
          </p:cNvSpPr>
          <p:nvPr>
            <p:ph type="title"/>
          </p:nvPr>
        </p:nvSpPr>
        <p:spPr>
          <a:xfrm>
            <a:off x="1670584" y="365127"/>
            <a:ext cx="8732171" cy="1325563"/>
          </a:xfrm>
        </p:spPr>
        <p:txBody>
          <a:bodyPr/>
          <a:lstStyle/>
          <a:p>
            <a:r>
              <a:rPr lang="en-US" dirty="0"/>
              <a:t>Example: Which algorithm is better?</a:t>
            </a:r>
          </a:p>
        </p:txBody>
      </p:sp>
      <p:sp>
        <p:nvSpPr>
          <p:cNvPr id="8" name="Slide Number Placeholder 7"/>
          <p:cNvSpPr>
            <a:spLocks noGrp="1"/>
          </p:cNvSpPr>
          <p:nvPr>
            <p:ph type="sldNum" sz="quarter" idx="11"/>
          </p:nvPr>
        </p:nvSpPr>
        <p:spPr/>
        <p:txBody>
          <a:bodyPr/>
          <a:lstStyle/>
          <a:p>
            <a:fld id="{34990F19-4AF9-4079-9E3A-38E608497707}" type="slidenum">
              <a:rPr lang="en-US" smtClean="0"/>
              <a:t>26</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25685" y="3418219"/>
            <a:ext cx="4258259" cy="1932441"/>
          </a:xfrm>
          <a:prstGeom prst="rect">
            <a:avLst/>
          </a:prstGeom>
        </p:spPr>
      </p:pic>
      <p:sp>
        <p:nvSpPr>
          <p:cNvPr id="5" name="TextBox 4"/>
          <p:cNvSpPr txBox="1"/>
          <p:nvPr/>
        </p:nvSpPr>
        <p:spPr>
          <a:xfrm>
            <a:off x="3010359" y="5395016"/>
            <a:ext cx="3081636" cy="461681"/>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A</a:t>
            </a:r>
          </a:p>
        </p:txBody>
      </p:sp>
      <p:sp>
        <p:nvSpPr>
          <p:cNvPr id="6" name="TextBox 5"/>
          <p:cNvSpPr txBox="1"/>
          <p:nvPr/>
        </p:nvSpPr>
        <p:spPr>
          <a:xfrm>
            <a:off x="7384686" y="5345252"/>
            <a:ext cx="3081636" cy="461681"/>
          </a:xfrm>
          <a:prstGeom prst="rect">
            <a:avLst/>
          </a:prstGeom>
          <a:noFill/>
        </p:spPr>
        <p:txBody>
          <a:bodyPr wrap="square" lIns="134471" tIns="107577" rIns="134471" bIns="107577" rtlCol="0">
            <a:spAutoFit/>
          </a:bodyPr>
          <a:lstStyle/>
          <a:p>
            <a:pPr>
              <a:lnSpc>
                <a:spcPct val="90000"/>
              </a:lnSpc>
              <a:spcAft>
                <a:spcPts val="441"/>
              </a:spcAft>
            </a:pPr>
            <a:r>
              <a:rPr lang="en-US" sz="1765" dirty="0">
                <a:gradFill>
                  <a:gsLst>
                    <a:gs pos="2917">
                      <a:schemeClr val="tx1"/>
                    </a:gs>
                    <a:gs pos="30000">
                      <a:schemeClr val="tx1"/>
                    </a:gs>
                  </a:gsLst>
                  <a:lin ang="5400000" scaled="0"/>
                </a:gradFill>
              </a:rPr>
              <a:t>Algorithm B</a:t>
            </a:r>
          </a:p>
        </p:txBody>
      </p:sp>
      <p:sp>
        <p:nvSpPr>
          <p:cNvPr id="7" name="TextBox 6"/>
          <p:cNvSpPr txBox="1"/>
          <p:nvPr/>
        </p:nvSpPr>
        <p:spPr>
          <a:xfrm>
            <a:off x="7832926" y="3773574"/>
            <a:ext cx="896475" cy="1194767"/>
          </a:xfrm>
          <a:prstGeom prst="rect">
            <a:avLst/>
          </a:prstGeom>
          <a:noFill/>
        </p:spPr>
        <p:txBody>
          <a:bodyPr wrap="square" lIns="134471" tIns="107577" rIns="134471" bIns="107577" rtlCol="0">
            <a:spAutoFit/>
          </a:bodyPr>
          <a:lstStyle/>
          <a:p>
            <a:pPr>
              <a:lnSpc>
                <a:spcPct val="90000"/>
              </a:lnSpc>
              <a:spcAft>
                <a:spcPts val="441"/>
              </a:spcAft>
            </a:pPr>
            <a:r>
              <a:rPr lang="en-US" sz="7058"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Two algorithms, A (production) and B (new) running on the system. </a:t>
            </a:r>
          </a:p>
          <a:p>
            <a:r>
              <a:rPr lang="en-US" dirty="0"/>
              <a:t>From system logs, collect data for 1000 sessions for each. Measure CTR.</a:t>
            </a:r>
          </a:p>
          <a:p>
            <a:endParaRPr lang="en-US" dirty="0"/>
          </a:p>
        </p:txBody>
      </p:sp>
      <p:sp>
        <p:nvSpPr>
          <p:cNvPr id="2" name="Title 1"/>
          <p:cNvSpPr>
            <a:spLocks noGrp="1"/>
          </p:cNvSpPr>
          <p:nvPr>
            <p:ph type="title"/>
          </p:nvPr>
        </p:nvSpPr>
        <p:spPr>
          <a:xfrm>
            <a:off x="1883698" y="176663"/>
            <a:ext cx="8424608" cy="1325563"/>
          </a:xfrm>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27</a:t>
            </a:fld>
            <a:endParaRPr lang="en-US"/>
          </a:p>
        </p:txBody>
      </p:sp>
      <p:graphicFrame>
        <p:nvGraphicFramePr>
          <p:cNvPr id="4" name="Table 3"/>
          <p:cNvGraphicFramePr/>
          <p:nvPr>
            <p:extLst/>
          </p:nvPr>
        </p:nvGraphicFramePr>
        <p:xfrm>
          <a:off x="2958338" y="3821208"/>
          <a:ext cx="5939150" cy="1058896"/>
        </p:xfrm>
        <a:graphic>
          <a:graphicData uri="http://schemas.openxmlformats.org/drawingml/2006/table">
            <a:tbl>
              <a:tblPr firstRow="1" bandRow="1">
                <a:tableStyleId>{5C22544A-7EE6-4342-B048-85BDC9FD1C3A}</a:tableStyleId>
              </a:tblPr>
              <a:tblGrid>
                <a:gridCol w="2969575">
                  <a:extLst>
                    <a:ext uri="{9D8B030D-6E8A-4147-A177-3AD203B41FA5}">
                      <a16:colId xmlns:a16="http://schemas.microsoft.com/office/drawing/2014/main" xmlns="" val="3667026621"/>
                    </a:ext>
                  </a:extLst>
                </a:gridCol>
                <a:gridCol w="2969575">
                  <a:extLst>
                    <a:ext uri="{9D8B030D-6E8A-4147-A177-3AD203B41FA5}">
                      <a16:colId xmlns:a16="http://schemas.microsoft.com/office/drawing/2014/main" xmlns="" val="1798862863"/>
                    </a:ext>
                  </a:extLst>
                </a:gridCol>
              </a:tblGrid>
              <a:tr h="529448">
                <a:tc>
                  <a:txBody>
                    <a:bodyPr/>
                    <a:lstStyle/>
                    <a:p>
                      <a:r>
                        <a:rPr lang="en-US" sz="2700" b="0" dirty="0">
                          <a:latin typeface="Times New Roman" charset="0"/>
                        </a:rPr>
                        <a:t>Old Algorithm (A)</a:t>
                      </a:r>
                    </a:p>
                  </a:txBody>
                  <a:tcPr marL="111056" marR="111056" marT="55529" marB="55529"/>
                </a:tc>
                <a:tc>
                  <a:txBody>
                    <a:bodyPr/>
                    <a:lstStyle/>
                    <a:p>
                      <a:r>
                        <a:rPr lang="en-US" sz="2700" b="0" dirty="0">
                          <a:latin typeface="Times New Roman" charset="0"/>
                        </a:rPr>
                        <a:t>New Algorithm (B) </a:t>
                      </a:r>
                      <a:r>
                        <a:rPr lang="en-US" sz="2700" dirty="0">
                          <a:latin typeface="Times New Roman" charset="0"/>
                        </a:rPr>
                        <a:t> </a:t>
                      </a:r>
                    </a:p>
                  </a:txBody>
                  <a:tcPr marL="111056" marR="111056" marT="55529" marB="55529"/>
                </a:tc>
                <a:extLst>
                  <a:ext uri="{0D108BD9-81ED-4DB2-BD59-A6C34878D82A}">
                    <a16:rowId xmlns:a16="http://schemas.microsoft.com/office/drawing/2014/main" xmlns="" val="3742711454"/>
                  </a:ext>
                </a:extLst>
              </a:tr>
              <a:tr h="529448">
                <a:tc>
                  <a:txBody>
                    <a:bodyPr/>
                    <a:lstStyle/>
                    <a:p>
                      <a:r>
                        <a:rPr lang="en-US" sz="2700" dirty="0">
                          <a:latin typeface="Times New Roman" charset="0"/>
                        </a:rPr>
                        <a:t>50/1000 </a:t>
                      </a:r>
                      <a:r>
                        <a:rPr lang="en-US" sz="2700" b="1" dirty="0">
                          <a:latin typeface="Times New Roman" charset="0"/>
                        </a:rPr>
                        <a:t>(5%) </a:t>
                      </a:r>
                    </a:p>
                  </a:txBody>
                  <a:tcPr marL="111056" marR="111056" marT="55529" marB="55529"/>
                </a:tc>
                <a:tc>
                  <a:txBody>
                    <a:bodyPr/>
                    <a:lstStyle/>
                    <a:p>
                      <a:r>
                        <a:rPr lang="en-US" sz="2700" dirty="0">
                          <a:latin typeface="Times New Roman" charset="0"/>
                        </a:rPr>
                        <a:t>54/1000 </a:t>
                      </a:r>
                      <a:r>
                        <a:rPr lang="en-US" sz="2700" b="1" dirty="0">
                          <a:latin typeface="Times New Roman" charset="0"/>
                        </a:rPr>
                        <a:t>(5.4%) </a:t>
                      </a:r>
                    </a:p>
                  </a:txBody>
                  <a:tcPr marL="111056" marR="111056" marT="55529" marB="55529"/>
                </a:tc>
                <a:extLst>
                  <a:ext uri="{0D108BD9-81ED-4DB2-BD59-A6C34878D82A}">
                    <a16:rowId xmlns:a16="http://schemas.microsoft.com/office/drawing/2014/main" xmlns="" val="373630828"/>
                  </a:ext>
                </a:extLst>
              </a:tr>
            </a:tbl>
          </a:graphicData>
        </a:graphic>
      </p:graphicFrame>
      <p:sp>
        <p:nvSpPr>
          <p:cNvPr id="5" name="TextBox 4"/>
          <p:cNvSpPr txBox="1"/>
          <p:nvPr/>
        </p:nvSpPr>
        <p:spPr>
          <a:xfrm>
            <a:off x="1781714" y="5157643"/>
            <a:ext cx="7451955" cy="624867"/>
          </a:xfrm>
          <a:prstGeom prst="rect">
            <a:avLst/>
          </a:prstGeom>
          <a:noFill/>
        </p:spPr>
        <p:txBody>
          <a:bodyPr wrap="square" lIns="134471" tIns="107577" rIns="134471" bIns="107577" rtlCol="0">
            <a:spAutoFit/>
          </a:bodyPr>
          <a:lstStyle/>
          <a:p>
            <a:pPr>
              <a:lnSpc>
                <a:spcPct val="90000"/>
              </a:lnSpc>
              <a:spcAft>
                <a:spcPts val="441"/>
              </a:spcAft>
            </a:pPr>
            <a:r>
              <a:rPr lang="en-US" sz="2943"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25685" y="1189179"/>
            <a:ext cx="4013917" cy="1584288"/>
          </a:xfrm>
        </p:spPr>
        <p:txBody>
          <a:bodyPr/>
          <a:lstStyle/>
          <a:p>
            <a:endParaRPr lang="en-US" dirty="0"/>
          </a:p>
          <a:p>
            <a:r>
              <a:rPr lang="en-US" dirty="0"/>
              <a:t>So let us look at </a:t>
            </a:r>
          </a:p>
          <a:p>
            <a:r>
              <a:rPr lang="en-US" dirty="0"/>
              <a:t>CTR separately.</a:t>
            </a:r>
          </a:p>
        </p:txBody>
      </p:sp>
      <p:sp>
        <p:nvSpPr>
          <p:cNvPr id="2" name="Title 1"/>
          <p:cNvSpPr>
            <a:spLocks noGrp="1"/>
          </p:cNvSpPr>
          <p:nvPr>
            <p:ph type="title"/>
          </p:nvPr>
        </p:nvSpPr>
        <p:spPr/>
        <p:txBody>
          <a:bodyPr/>
          <a:lstStyle/>
          <a:p>
            <a:r>
              <a:rPr lang="en-US" dirty="0"/>
              <a:t>Frequent users of the Store tend to be different from new users</a:t>
            </a:r>
          </a:p>
        </p:txBody>
      </p:sp>
      <p:sp>
        <p:nvSpPr>
          <p:cNvPr id="4" name="Slide Number Placeholder 3"/>
          <p:cNvSpPr>
            <a:spLocks noGrp="1"/>
          </p:cNvSpPr>
          <p:nvPr>
            <p:ph type="sldNum" sz="quarter" idx="11"/>
          </p:nvPr>
        </p:nvSpPr>
        <p:spPr/>
        <p:txBody>
          <a:bodyPr/>
          <a:lstStyle/>
          <a:p>
            <a:fld id="{34990F19-4AF9-4079-9E3A-38E608497707}" type="slidenum">
              <a:rPr lang="en-US" smtClean="0"/>
              <a:t>28</a:t>
            </a:fld>
            <a:endParaRPr lang="en-US"/>
          </a:p>
        </p:txBody>
      </p:sp>
      <p:graphicFrame>
        <p:nvGraphicFramePr>
          <p:cNvPr id="5" name="Table 4"/>
          <p:cNvGraphicFramePr/>
          <p:nvPr>
            <p:extLst/>
          </p:nvPr>
        </p:nvGraphicFramePr>
        <p:xfrm>
          <a:off x="1837840" y="3570990"/>
          <a:ext cx="6779498" cy="1085305"/>
        </p:xfrm>
        <a:graphic>
          <a:graphicData uri="http://schemas.openxmlformats.org/drawingml/2006/table">
            <a:tbl>
              <a:tblPr firstRow="1" bandRow="1">
                <a:tableStyleId>{5C22544A-7EE6-4342-B048-85BDC9FD1C3A}</a:tableStyleId>
              </a:tblPr>
              <a:tblGrid>
                <a:gridCol w="3389749">
                  <a:extLst>
                    <a:ext uri="{9D8B030D-6E8A-4147-A177-3AD203B41FA5}">
                      <a16:colId xmlns:a16="http://schemas.microsoft.com/office/drawing/2014/main" xmlns="" val="3667026621"/>
                    </a:ext>
                  </a:extLst>
                </a:gridCol>
                <a:gridCol w="3389749">
                  <a:extLst>
                    <a:ext uri="{9D8B030D-6E8A-4147-A177-3AD203B41FA5}">
                      <a16:colId xmlns:a16="http://schemas.microsoft.com/office/drawing/2014/main" xmlns="" val="1798862863"/>
                    </a:ext>
                  </a:extLst>
                </a:gridCol>
              </a:tblGrid>
              <a:tr h="513760">
                <a:tc>
                  <a:txBody>
                    <a:bodyPr/>
                    <a:lstStyle/>
                    <a:p>
                      <a:r>
                        <a:rPr lang="en-US" sz="2700" b="0" dirty="0">
                          <a:latin typeface="Times New Roman" charset="0"/>
                        </a:rPr>
                        <a:t>Old Algorithm (A)</a:t>
                      </a:r>
                    </a:p>
                  </a:txBody>
                  <a:tcPr marL="95371" marR="95371" marT="47685" marB="47685"/>
                </a:tc>
                <a:tc>
                  <a:txBody>
                    <a:bodyPr/>
                    <a:lstStyle/>
                    <a:p>
                      <a:r>
                        <a:rPr lang="en-US" sz="2700" b="0" dirty="0">
                          <a:latin typeface="Times New Roman" charset="0"/>
                        </a:rPr>
                        <a:t>New Algorithm (B)  </a:t>
                      </a:r>
                    </a:p>
                  </a:txBody>
                  <a:tcPr marL="95371" marR="95371" marT="47685" marB="47685"/>
                </a:tc>
                <a:extLst>
                  <a:ext uri="{0D108BD9-81ED-4DB2-BD59-A6C34878D82A}">
                    <a16:rowId xmlns:a16="http://schemas.microsoft.com/office/drawing/2014/main" xmlns="" val="3742711454"/>
                  </a:ext>
                </a:extLst>
              </a:tr>
              <a:tr h="571545">
                <a:tc>
                  <a:txBody>
                    <a:bodyPr/>
                    <a:lstStyle/>
                    <a:p>
                      <a:r>
                        <a:rPr lang="en-US" sz="2700" dirty="0">
                          <a:latin typeface="Times New Roman" charset="0"/>
                        </a:rPr>
                        <a:t>10/400 </a:t>
                      </a:r>
                      <a:r>
                        <a:rPr lang="en-US" sz="2700" b="1" dirty="0">
                          <a:latin typeface="Times New Roman" charset="0"/>
                        </a:rPr>
                        <a:t>(2.5%) </a:t>
                      </a:r>
                    </a:p>
                  </a:txBody>
                  <a:tcPr marL="95371" marR="95371" marT="47685" marB="47685"/>
                </a:tc>
                <a:tc>
                  <a:txBody>
                    <a:bodyPr/>
                    <a:lstStyle/>
                    <a:p>
                      <a:r>
                        <a:rPr lang="en-US" sz="2700" dirty="0">
                          <a:latin typeface="Times New Roman" charset="0"/>
                        </a:rPr>
                        <a:t>4/200 </a:t>
                      </a:r>
                      <a:r>
                        <a:rPr lang="en-US" sz="2700" b="1" dirty="0">
                          <a:latin typeface="Times New Roman" charset="0"/>
                        </a:rPr>
                        <a:t>(2%) </a:t>
                      </a:r>
                    </a:p>
                  </a:txBody>
                  <a:tcPr marL="95371" marR="95371" marT="47685" marB="47685"/>
                </a:tc>
                <a:extLst>
                  <a:ext uri="{0D108BD9-81ED-4DB2-BD59-A6C34878D82A}">
                    <a16:rowId xmlns:a16="http://schemas.microsoft.com/office/drawing/2014/main" xmlns="" val="1745614752"/>
                  </a:ext>
                </a:extLst>
              </a:tr>
            </a:tbl>
          </a:graphicData>
        </a:graphic>
      </p:graphicFrame>
      <p:graphicFrame>
        <p:nvGraphicFramePr>
          <p:cNvPr id="6" name="Table 5"/>
          <p:cNvGraphicFramePr/>
          <p:nvPr>
            <p:extLst/>
          </p:nvPr>
        </p:nvGraphicFramePr>
        <p:xfrm>
          <a:off x="1837740" y="5083790"/>
          <a:ext cx="6785302" cy="1109580"/>
        </p:xfrm>
        <a:graphic>
          <a:graphicData uri="http://schemas.openxmlformats.org/drawingml/2006/table">
            <a:tbl>
              <a:tblPr firstRow="1" bandRow="1">
                <a:tableStyleId>{5C22544A-7EE6-4342-B048-85BDC9FD1C3A}</a:tableStyleId>
              </a:tblPr>
              <a:tblGrid>
                <a:gridCol w="3392651">
                  <a:extLst>
                    <a:ext uri="{9D8B030D-6E8A-4147-A177-3AD203B41FA5}">
                      <a16:colId xmlns:a16="http://schemas.microsoft.com/office/drawing/2014/main" xmlns="" val="3667026621"/>
                    </a:ext>
                  </a:extLst>
                </a:gridCol>
                <a:gridCol w="3392651">
                  <a:extLst>
                    <a:ext uri="{9D8B030D-6E8A-4147-A177-3AD203B41FA5}">
                      <a16:colId xmlns:a16="http://schemas.microsoft.com/office/drawing/2014/main" xmlns="" val="1798862863"/>
                    </a:ext>
                  </a:extLst>
                </a:gridCol>
              </a:tblGrid>
              <a:tr h="532835">
                <a:tc>
                  <a:txBody>
                    <a:bodyPr/>
                    <a:lstStyle/>
                    <a:p>
                      <a:r>
                        <a:rPr lang="en-US" sz="2700" b="0" dirty="0">
                          <a:latin typeface="Times New Roman" charset="0"/>
                        </a:rPr>
                        <a:t>Old Algorithm (A)</a:t>
                      </a:r>
                    </a:p>
                  </a:txBody>
                  <a:tcPr marL="114445" marR="114445" marT="57223" marB="57223"/>
                </a:tc>
                <a:tc>
                  <a:txBody>
                    <a:bodyPr/>
                    <a:lstStyle/>
                    <a:p>
                      <a:r>
                        <a:rPr lang="en-US" sz="2700" b="0" dirty="0">
                          <a:latin typeface="Times New Roman" charset="0"/>
                        </a:rPr>
                        <a:t>New Algorithm (B)  </a:t>
                      </a:r>
                    </a:p>
                  </a:txBody>
                  <a:tcPr marL="114445" marR="114445" marT="57223" marB="57223"/>
                </a:tc>
                <a:extLst>
                  <a:ext uri="{0D108BD9-81ED-4DB2-BD59-A6C34878D82A}">
                    <a16:rowId xmlns:a16="http://schemas.microsoft.com/office/drawing/2014/main" xmlns="" val="3742711454"/>
                  </a:ext>
                </a:extLst>
              </a:tr>
              <a:tr h="576745">
                <a:tc>
                  <a:txBody>
                    <a:bodyPr/>
                    <a:lstStyle/>
                    <a:p>
                      <a:r>
                        <a:rPr lang="en-US" sz="2700" dirty="0">
                          <a:latin typeface="Times New Roman" charset="0"/>
                        </a:rPr>
                        <a:t>40/600 </a:t>
                      </a:r>
                      <a:r>
                        <a:rPr lang="en-US" sz="2700" b="1" dirty="0">
                          <a:latin typeface="Times New Roman" charset="0"/>
                        </a:rPr>
                        <a:t>(6.6%)</a:t>
                      </a:r>
                    </a:p>
                  </a:txBody>
                  <a:tcPr marL="114445" marR="114445" marT="57223" marB="57223"/>
                </a:tc>
                <a:tc>
                  <a:txBody>
                    <a:bodyPr/>
                    <a:lstStyle/>
                    <a:p>
                      <a:r>
                        <a:rPr lang="en-US" sz="2700" dirty="0">
                          <a:latin typeface="Times New Roman" charset="0"/>
                        </a:rPr>
                        <a:t>50/800 </a:t>
                      </a:r>
                      <a:r>
                        <a:rPr lang="en-US" sz="2700" b="1" dirty="0">
                          <a:latin typeface="Times New Roman" charset="0"/>
                        </a:rPr>
                        <a:t>(6.2%)</a:t>
                      </a:r>
                    </a:p>
                  </a:txBody>
                  <a:tcPr marL="114445" marR="114445" marT="57223" marB="57223"/>
                </a:tc>
                <a:extLst>
                  <a:ext uri="{0D108BD9-81ED-4DB2-BD59-A6C34878D82A}">
                    <a16:rowId xmlns:a16="http://schemas.microsoft.com/office/drawing/2014/main" xmlns="" val="4069878089"/>
                  </a:ext>
                </a:extLst>
              </a:tr>
            </a:tbl>
          </a:graphicData>
        </a:graphic>
      </p:graphicFrame>
      <p:sp>
        <p:nvSpPr>
          <p:cNvPr id="7" name="TextBox 6"/>
          <p:cNvSpPr txBox="1"/>
          <p:nvPr/>
        </p:nvSpPr>
        <p:spPr>
          <a:xfrm>
            <a:off x="8673371" y="3683046"/>
            <a:ext cx="1961041" cy="868972"/>
          </a:xfrm>
          <a:prstGeom prst="rect">
            <a:avLst/>
          </a:prstGeom>
          <a:noFill/>
        </p:spPr>
        <p:txBody>
          <a:bodyPr wrap="square" lIns="134471" tIns="107577" rIns="134471" bIns="107577" rtlCol="0">
            <a:spAutoFit/>
          </a:bodyPr>
          <a:lstStyle/>
          <a:p>
            <a:pPr>
              <a:lnSpc>
                <a:spcPct val="90000"/>
              </a:lnSpc>
              <a:spcAft>
                <a:spcPts val="441"/>
              </a:spcAft>
            </a:pPr>
            <a:r>
              <a:rPr lang="en-US" sz="2353" dirty="0">
                <a:gradFill>
                  <a:gsLst>
                    <a:gs pos="2917">
                      <a:schemeClr val="tx1"/>
                    </a:gs>
                    <a:gs pos="30000">
                      <a:schemeClr val="tx1"/>
                    </a:gs>
                  </a:gsLst>
                  <a:lin ang="5400000" scaled="0"/>
                </a:gradFill>
              </a:rPr>
              <a:t>Low-activity Users</a:t>
            </a:r>
          </a:p>
        </p:txBody>
      </p:sp>
      <p:sp>
        <p:nvSpPr>
          <p:cNvPr id="8" name="TextBox 7"/>
          <p:cNvSpPr txBox="1"/>
          <p:nvPr/>
        </p:nvSpPr>
        <p:spPr>
          <a:xfrm>
            <a:off x="8617342" y="5223304"/>
            <a:ext cx="1971105" cy="868972"/>
          </a:xfrm>
          <a:prstGeom prst="rect">
            <a:avLst/>
          </a:prstGeom>
          <a:noFill/>
        </p:spPr>
        <p:txBody>
          <a:bodyPr wrap="square" lIns="134471" tIns="107577" rIns="134471" bIns="107577" rtlCol="0">
            <a:spAutoFit/>
          </a:bodyPr>
          <a:lstStyle/>
          <a:p>
            <a:pPr>
              <a:lnSpc>
                <a:spcPct val="90000"/>
              </a:lnSpc>
              <a:spcAft>
                <a:spcPts val="441"/>
              </a:spcAft>
            </a:pPr>
            <a:r>
              <a:rPr lang="en-US" sz="2353" dirty="0">
                <a:gradFill>
                  <a:gsLst>
                    <a:gs pos="2917">
                      <a:schemeClr val="tx1"/>
                    </a:gs>
                    <a:gs pos="30000">
                      <a:schemeClr val="tx1"/>
                    </a:gs>
                  </a:gsLst>
                  <a:lin ang="5400000" scaled="0"/>
                </a:gradFill>
              </a:rPr>
              <a:t>High-activity Users</a:t>
            </a:r>
          </a:p>
        </p:txBody>
      </p:sp>
      <p:graphicFrame>
        <p:nvGraphicFramePr>
          <p:cNvPr id="9" name="Chart 8"/>
          <p:cNvGraphicFramePr/>
          <p:nvPr>
            <p:extLst>
              <p:ext uri="{D42A27DB-BD31-4B8C-83A1-F6EECF244321}">
                <p14:modId xmlns:p14="http://schemas.microsoft.com/office/powerpoint/2010/main" val="3278142279"/>
              </p:ext>
            </p:extLst>
          </p:nvPr>
        </p:nvGraphicFramePr>
        <p:xfrm>
          <a:off x="5835418" y="1690690"/>
          <a:ext cx="4478921" cy="17792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687" y="289519"/>
            <a:ext cx="8742377" cy="899665"/>
          </a:xfrm>
        </p:spPr>
        <p:txBody>
          <a:bodyPr/>
          <a:lstStyle/>
          <a:p>
            <a:r>
              <a:rPr lang="en-US" dirty="0"/>
              <a:t>The Simpson’s paradox</a:t>
            </a:r>
          </a:p>
        </p:txBody>
      </p:sp>
      <p:sp>
        <p:nvSpPr>
          <p:cNvPr id="3" name="Content Placeholder 2"/>
          <p:cNvSpPr>
            <a:spLocks noGrp="1"/>
          </p:cNvSpPr>
          <p:nvPr>
            <p:ph idx="1"/>
          </p:nvPr>
        </p:nvSpPr>
        <p:spPr>
          <a:xfrm>
            <a:off x="1762667" y="5558363"/>
            <a:ext cx="7772548" cy="560297"/>
          </a:xfrm>
          <a:prstGeom prst="rect">
            <a:avLst/>
          </a:prstGeom>
        </p:spPr>
        <p:txBody>
          <a:bodyPr vert="horz" wrap="square" lIns="0" tIns="34287" rIns="0" bIns="34287" rtlCol="0" anchor="t">
            <a:normAutofit/>
          </a:bodyPr>
          <a:lstStyle/>
          <a:p>
            <a:r>
              <a:rPr lang="en-US" dirty="0">
                <a:solidFill>
                  <a:schemeClr val="tx1"/>
                </a:solidFill>
              </a:rPr>
              <a:t>Is Algorithm A better?</a:t>
            </a:r>
          </a:p>
        </p:txBody>
      </p:sp>
      <p:sp>
        <p:nvSpPr>
          <p:cNvPr id="5" name="Slide Number Placeholder 4"/>
          <p:cNvSpPr>
            <a:spLocks noGrp="1"/>
          </p:cNvSpPr>
          <p:nvPr>
            <p:ph type="sldNum" sz="quarter" idx="12"/>
          </p:nvPr>
        </p:nvSpPr>
        <p:spPr/>
        <p:txBody>
          <a:bodyPr/>
          <a:lstStyle/>
          <a:p>
            <a:fld id="{34990F19-4AF9-4079-9E3A-38E608497707}" type="slidenum">
              <a:rPr lang="en-US" smtClean="0"/>
              <a:t>29</a:t>
            </a:fld>
            <a:endParaRPr lang="en-US"/>
          </a:p>
        </p:txBody>
      </p:sp>
      <p:graphicFrame>
        <p:nvGraphicFramePr>
          <p:cNvPr id="4" name="Table 3"/>
          <p:cNvGraphicFramePr/>
          <p:nvPr>
            <p:extLst/>
          </p:nvPr>
        </p:nvGraphicFramePr>
        <p:xfrm>
          <a:off x="1725686" y="1262335"/>
          <a:ext cx="8554227" cy="4104848"/>
        </p:xfrm>
        <a:graphic>
          <a:graphicData uri="http://schemas.openxmlformats.org/drawingml/2006/table">
            <a:tbl>
              <a:tblPr firstRow="1" bandRow="1">
                <a:tableStyleId>{5C22544A-7EE6-4342-B048-85BDC9FD1C3A}</a:tableStyleId>
              </a:tblPr>
              <a:tblGrid>
                <a:gridCol w="2851409">
                  <a:extLst>
                    <a:ext uri="{9D8B030D-6E8A-4147-A177-3AD203B41FA5}">
                      <a16:colId xmlns:a16="http://schemas.microsoft.com/office/drawing/2014/main" xmlns="" val="3287812313"/>
                    </a:ext>
                  </a:extLst>
                </a:gridCol>
                <a:gridCol w="2851409">
                  <a:extLst>
                    <a:ext uri="{9D8B030D-6E8A-4147-A177-3AD203B41FA5}">
                      <a16:colId xmlns:a16="http://schemas.microsoft.com/office/drawing/2014/main" xmlns="" val="3667026621"/>
                    </a:ext>
                  </a:extLst>
                </a:gridCol>
                <a:gridCol w="2851409">
                  <a:extLst>
                    <a:ext uri="{9D8B030D-6E8A-4147-A177-3AD203B41FA5}">
                      <a16:colId xmlns:a16="http://schemas.microsoft.com/office/drawing/2014/main" xmlns="" val="1798862863"/>
                    </a:ext>
                  </a:extLst>
                </a:gridCol>
              </a:tblGrid>
              <a:tr h="920455">
                <a:tc>
                  <a:txBody>
                    <a:bodyPr/>
                    <a:lstStyle/>
                    <a:p>
                      <a:endParaRPr lang="en-US" sz="2700" b="0" dirty="0">
                        <a:latin typeface="Times New Roman" charset="0"/>
                      </a:endParaRPr>
                    </a:p>
                  </a:txBody>
                  <a:tcPr marL="83673" marR="83673" marT="41836" marB="41836"/>
                </a:tc>
                <a:tc>
                  <a:txBody>
                    <a:bodyPr/>
                    <a:lstStyle/>
                    <a:p>
                      <a:r>
                        <a:rPr lang="en-US" sz="2700" b="0" dirty="0">
                          <a:latin typeface="Times New Roman" charset="0"/>
                        </a:rPr>
                        <a:t>Old algorithm (A)</a:t>
                      </a:r>
                    </a:p>
                  </a:txBody>
                  <a:tcPr marL="83673" marR="83673" marT="41836" marB="41836"/>
                </a:tc>
                <a:tc>
                  <a:txBody>
                    <a:bodyPr/>
                    <a:lstStyle/>
                    <a:p>
                      <a:r>
                        <a:rPr lang="en-US" sz="2700" b="0" dirty="0">
                          <a:latin typeface="Times New Roman" charset="0"/>
                        </a:rPr>
                        <a:t>New Algorithm (B)  </a:t>
                      </a:r>
                    </a:p>
                  </a:txBody>
                  <a:tcPr marL="83673" marR="83673" marT="41836" marB="41836"/>
                </a:tc>
                <a:extLst>
                  <a:ext uri="{0D108BD9-81ED-4DB2-BD59-A6C34878D82A}">
                    <a16:rowId xmlns:a16="http://schemas.microsoft.com/office/drawing/2014/main" xmlns="" val="3742711454"/>
                  </a:ext>
                </a:extLst>
              </a:tr>
              <a:tr h="1244477">
                <a:tc>
                  <a:txBody>
                    <a:bodyPr/>
                    <a:lstStyle/>
                    <a:p>
                      <a:r>
                        <a:rPr lang="en-US" sz="2700" dirty="0">
                          <a:latin typeface="Times New Roman" charset="0"/>
                        </a:rPr>
                        <a:t>CTR for Low-Activity users</a:t>
                      </a:r>
                    </a:p>
                  </a:txBody>
                  <a:tcPr marL="83673" marR="83673" marT="41836" marB="41836"/>
                </a:tc>
                <a:tc>
                  <a:txBody>
                    <a:bodyPr/>
                    <a:lstStyle/>
                    <a:p>
                      <a:r>
                        <a:rPr lang="en-US" sz="2700" dirty="0">
                          <a:latin typeface="Times New Roman" charset="0"/>
                        </a:rPr>
                        <a:t>10/400 </a:t>
                      </a:r>
                      <a:r>
                        <a:rPr lang="en-US" sz="2700" dirty="0">
                          <a:solidFill>
                            <a:schemeClr val="accent5"/>
                          </a:solidFill>
                          <a:latin typeface="Times New Roman" charset="0"/>
                        </a:rPr>
                        <a:t>(2.5%) </a:t>
                      </a:r>
                    </a:p>
                  </a:txBody>
                  <a:tcPr marL="83673" marR="83673" marT="41836" marB="41836"/>
                </a:tc>
                <a:tc>
                  <a:txBody>
                    <a:bodyPr/>
                    <a:lstStyle/>
                    <a:p>
                      <a:r>
                        <a:rPr lang="en-US" sz="2700" dirty="0">
                          <a:latin typeface="Times New Roman" charset="0"/>
                        </a:rPr>
                        <a:t>4/200 (2%) </a:t>
                      </a:r>
                    </a:p>
                  </a:txBody>
                  <a:tcPr marL="83673" marR="83673" marT="41836" marB="41836"/>
                </a:tc>
                <a:extLst>
                  <a:ext uri="{0D108BD9-81ED-4DB2-BD59-A6C34878D82A}">
                    <a16:rowId xmlns:a16="http://schemas.microsoft.com/office/drawing/2014/main" xmlns="" val="1745614752"/>
                  </a:ext>
                </a:extLst>
              </a:tr>
              <a:tr h="1244477">
                <a:tc>
                  <a:txBody>
                    <a:bodyPr/>
                    <a:lstStyle/>
                    <a:p>
                      <a:r>
                        <a:rPr lang="en-US" sz="2700" dirty="0">
                          <a:latin typeface="Times New Roman" charset="0"/>
                        </a:rPr>
                        <a:t>CTR for High-Activity users</a:t>
                      </a:r>
                    </a:p>
                  </a:txBody>
                  <a:tcPr marL="83673" marR="83673" marT="41836" marB="41836"/>
                </a:tc>
                <a:tc>
                  <a:txBody>
                    <a:bodyPr/>
                    <a:lstStyle/>
                    <a:p>
                      <a:r>
                        <a:rPr lang="en-US" sz="2700" dirty="0">
                          <a:latin typeface="Times New Roman" charset="0"/>
                        </a:rPr>
                        <a:t>40/600 </a:t>
                      </a:r>
                      <a:r>
                        <a:rPr lang="en-US" sz="2700" dirty="0">
                          <a:solidFill>
                            <a:schemeClr val="accent5"/>
                          </a:solidFill>
                          <a:latin typeface="Times New Roman" charset="0"/>
                        </a:rPr>
                        <a:t>(6.6%)</a:t>
                      </a:r>
                    </a:p>
                  </a:txBody>
                  <a:tcPr marL="83673" marR="83673" marT="41836" marB="41836"/>
                </a:tc>
                <a:tc>
                  <a:txBody>
                    <a:bodyPr/>
                    <a:lstStyle/>
                    <a:p>
                      <a:r>
                        <a:rPr lang="en-US" sz="2700" dirty="0">
                          <a:latin typeface="Times New Roman" charset="0"/>
                        </a:rPr>
                        <a:t>50/800 (6.2%)</a:t>
                      </a:r>
                    </a:p>
                  </a:txBody>
                  <a:tcPr marL="83673" marR="83673" marT="41836" marB="41836"/>
                </a:tc>
                <a:extLst>
                  <a:ext uri="{0D108BD9-81ED-4DB2-BD59-A6C34878D82A}">
                    <a16:rowId xmlns:a16="http://schemas.microsoft.com/office/drawing/2014/main" xmlns="" val="4069878089"/>
                  </a:ext>
                </a:extLst>
              </a:tr>
              <a:tr h="695439">
                <a:tc>
                  <a:txBody>
                    <a:bodyPr/>
                    <a:lstStyle/>
                    <a:p>
                      <a:r>
                        <a:rPr lang="en-US" sz="2700" b="1" dirty="0">
                          <a:latin typeface="Times New Roman" charset="0"/>
                        </a:rPr>
                        <a:t>Total CTR </a:t>
                      </a:r>
                    </a:p>
                  </a:txBody>
                  <a:tcPr marL="83673" marR="83673" marT="41836" marB="41836"/>
                </a:tc>
                <a:tc>
                  <a:txBody>
                    <a:bodyPr/>
                    <a:lstStyle/>
                    <a:p>
                      <a:r>
                        <a:rPr lang="en-US" sz="2700" b="1" dirty="0">
                          <a:latin typeface="Times New Roman" charset="0"/>
                        </a:rPr>
                        <a:t>50/1000 (5%) </a:t>
                      </a:r>
                    </a:p>
                  </a:txBody>
                  <a:tcPr marL="83673" marR="83673" marT="41836" marB="41836"/>
                </a:tc>
                <a:tc>
                  <a:txBody>
                    <a:bodyPr/>
                    <a:lstStyle/>
                    <a:p>
                      <a:r>
                        <a:rPr lang="en-US" sz="2700" b="1" dirty="0">
                          <a:latin typeface="Times New Roman" charset="0"/>
                        </a:rPr>
                        <a:t>54/1000 </a:t>
                      </a:r>
                      <a:r>
                        <a:rPr lang="en-US" sz="2700" b="1" dirty="0">
                          <a:solidFill>
                            <a:schemeClr val="accent5"/>
                          </a:solidFill>
                          <a:latin typeface="Times New Roman" charset="0"/>
                        </a:rPr>
                        <a:t>(5.4%) </a:t>
                      </a:r>
                    </a:p>
                  </a:txBody>
                  <a:tcPr marL="83673" marR="83673" marT="41836" marB="41836"/>
                </a:tc>
                <a:extLst>
                  <a:ext uri="{0D108BD9-81ED-4DB2-BD59-A6C34878D82A}">
                    <a16:rowId xmlns:a16="http://schemas.microsoft.com/office/drawing/2014/main" xmlns="" val="373630828"/>
                  </a:ext>
                </a:extLst>
              </a:tr>
            </a:tbl>
          </a:graphicData>
        </a:graphic>
      </p:graphicFrame>
      <p:sp>
        <p:nvSpPr>
          <p:cNvPr id="6" name="TextBox 5"/>
          <p:cNvSpPr txBox="1"/>
          <p:nvPr/>
        </p:nvSpPr>
        <p:spPr>
          <a:xfrm>
            <a:off x="3481057" y="6268083"/>
            <a:ext cx="6350576" cy="561247"/>
          </a:xfrm>
          <a:prstGeom prst="rect">
            <a:avLst/>
          </a:prstGeom>
          <a:noFill/>
        </p:spPr>
        <p:txBody>
          <a:bodyPr wrap="square" lIns="179311" tIns="143448" rIns="179311" bIns="143448" rtlCol="0">
            <a:spAutoFit/>
          </a:bodyPr>
          <a:lstStyle/>
          <a:p>
            <a:pPr algn="r">
              <a:lnSpc>
                <a:spcPct val="90000"/>
              </a:lnSpc>
              <a:spcAft>
                <a:spcPts val="588"/>
              </a:spcAft>
            </a:pPr>
            <a:r>
              <a:rPr lang="en-US" sz="1961" dirty="0">
                <a:gradFill>
                  <a:gsLst>
                    <a:gs pos="2917">
                      <a:schemeClr val="tx1"/>
                    </a:gs>
                    <a:gs pos="30000">
                      <a:schemeClr val="tx1"/>
                    </a:gs>
                  </a:gsLst>
                  <a:lin ang="5400000" scaled="0"/>
                </a:gradFill>
              </a:rPr>
              <a:t>Simpson (1951)</a:t>
            </a:r>
          </a:p>
        </p:txBody>
      </p:sp>
    </p:spTree>
    <p:extLst>
      <p:ext uri="{BB962C8B-B14F-4D97-AF65-F5344CB8AC3E}">
        <p14:creationId xmlns:p14="http://schemas.microsoft.com/office/powerpoint/2010/main" val="374027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0770" y="1"/>
            <a:ext cx="12312770" cy="6314536"/>
          </a:xfrm>
          <a:prstGeom prst="rect">
            <a:avLst/>
          </a:prstGeom>
        </p:spPr>
        <p:txBody>
          <a:bodyPr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6000" b="1" i="0" u="none" strike="noStrike" kern="1200" cap="none" spc="0" normalizeH="0" baseline="0" noProof="0" dirty="0">
                <a:ln>
                  <a:noFill/>
                </a:ln>
                <a:solidFill>
                  <a:srgbClr val="2683C6"/>
                </a:solidFill>
                <a:effectLst/>
                <a:uLnTx/>
                <a:uFillTx/>
                <a:latin typeface="Calibri" panose="020F0502020204030204"/>
                <a:ea typeface="+mn-ea"/>
                <a:cs typeface="+mn-cs"/>
              </a:rPr>
              <a:t>Prediction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Make a forecast, leaving the world as it is</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3E8853"/>
                </a:solidFill>
                <a:effectLst/>
                <a:uLnTx/>
                <a:uFillTx/>
                <a:latin typeface="Calibri" panose="020F0502020204030204"/>
                <a:ea typeface="+mn-ea"/>
                <a:cs typeface="+mn-cs"/>
              </a:rPr>
              <a:t>(seeing my neighbor with an umbrella might predict rain)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vs.</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6000" b="1" i="0" u="none" strike="noStrike" kern="1200" cap="none" spc="0" normalizeH="0" baseline="0" noProof="0" dirty="0">
                <a:ln>
                  <a:noFill/>
                </a:ln>
                <a:solidFill>
                  <a:srgbClr val="2683C6"/>
                </a:solidFill>
                <a:effectLst/>
                <a:uLnTx/>
                <a:uFillTx/>
                <a:latin typeface="Calibri" panose="020F0502020204030204"/>
                <a:ea typeface="+mn-ea"/>
                <a:cs typeface="+mn-cs"/>
              </a:rPr>
              <a:t>Causation</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Anticipate what will happen when you make a change in the world</a:t>
            </a:r>
          </a:p>
          <a:p>
            <a:pPr marL="91440" marR="0" lvl="0" indent="-91440" algn="ct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(but handing my neighbor an umbrella doesn’t cause rain)</a:t>
            </a:r>
          </a:p>
        </p:txBody>
      </p:sp>
    </p:spTree>
    <p:extLst>
      <p:ext uri="{BB962C8B-B14F-4D97-AF65-F5344CB8AC3E}">
        <p14:creationId xmlns:p14="http://schemas.microsoft.com/office/powerpoint/2010/main" val="241451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687" y="289519"/>
            <a:ext cx="8742377" cy="899665"/>
          </a:xfrm>
        </p:spPr>
        <p:txBody>
          <a:bodyPr>
            <a:normAutofit fontScale="90000"/>
          </a:bodyPr>
          <a:lstStyle/>
          <a:p>
            <a:r>
              <a:rPr lang="en-US" dirty="0"/>
              <a:t>Answer (as usual): May be, may be not. </a:t>
            </a:r>
          </a:p>
        </p:txBody>
      </p:sp>
      <p:sp>
        <p:nvSpPr>
          <p:cNvPr id="2" name="Text Placeholder 1"/>
          <p:cNvSpPr>
            <a:spLocks noGrp="1"/>
          </p:cNvSpPr>
          <p:nvPr>
            <p:ph idx="1"/>
          </p:nvPr>
        </p:nvSpPr>
        <p:spPr>
          <a:xfrm>
            <a:off x="1725684" y="4437538"/>
            <a:ext cx="8740639" cy="1493757"/>
          </a:xfrm>
        </p:spPr>
        <p:txBody>
          <a:bodyPr/>
          <a:lstStyle/>
          <a:p>
            <a:r>
              <a:rPr lang="en-US" dirty="0"/>
              <a:t>E.g., Algorithm A could have been shown at different times than B. </a:t>
            </a:r>
          </a:p>
          <a:p>
            <a:r>
              <a:rPr lang="en-US" dirty="0"/>
              <a:t>There could be other hidden causal variations.</a:t>
            </a:r>
          </a:p>
        </p:txBody>
      </p:sp>
      <p:sp>
        <p:nvSpPr>
          <p:cNvPr id="4" name="Slide Number Placeholder 3"/>
          <p:cNvSpPr>
            <a:spLocks noGrp="1"/>
          </p:cNvSpPr>
          <p:nvPr>
            <p:ph type="sldNum" sz="quarter" idx="12"/>
          </p:nvPr>
        </p:nvSpPr>
        <p:spPr/>
        <p:txBody>
          <a:bodyPr/>
          <a:lstStyle/>
          <a:p>
            <a:fld id="{34990F19-4AF9-4079-9E3A-38E608497707}" type="slidenum">
              <a:rPr lang="en-US" smtClean="0"/>
              <a:t>30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339" y="1748112"/>
            <a:ext cx="6084235" cy="2702167"/>
          </a:xfrm>
          <a:prstGeom prst="rect">
            <a:avLst/>
          </a:prstGeom>
        </p:spPr>
      </p:pic>
    </p:spTree>
    <p:extLst>
      <p:ext uri="{BB962C8B-B14F-4D97-AF65-F5344CB8AC3E}">
        <p14:creationId xmlns:p14="http://schemas.microsoft.com/office/powerpoint/2010/main" val="3652358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687" y="289519"/>
            <a:ext cx="8742377" cy="899665"/>
          </a:xfrm>
        </p:spPr>
        <p:txBody>
          <a:bodyPr/>
          <a:lstStyle/>
          <a:p>
            <a:r>
              <a:rPr lang="en-US" dirty="0"/>
              <a:t>Example: Simpson’s paradox in Reddit</a:t>
            </a:r>
          </a:p>
        </p:txBody>
      </p:sp>
      <p:sp>
        <p:nvSpPr>
          <p:cNvPr id="3" name="Content Placeholder 2"/>
          <p:cNvSpPr>
            <a:spLocks noGrp="1"/>
          </p:cNvSpPr>
          <p:nvPr>
            <p:ph idx="1"/>
          </p:nvPr>
        </p:nvSpPr>
        <p:spPr>
          <a:xfrm>
            <a:off x="1725685" y="4880457"/>
            <a:ext cx="8479515" cy="1252211"/>
          </a:xfrm>
          <a:prstGeom prst="rect">
            <a:avLst/>
          </a:prstGeom>
        </p:spPr>
        <p:txBody>
          <a:bodyPr vert="horz" wrap="square" lIns="0" tIns="34287" rIns="0" bIns="34287" rtlCol="0" anchor="t">
            <a:normAutofit/>
          </a:bodyPr>
          <a:lstStyle/>
          <a:p>
            <a:r>
              <a:rPr lang="en-US" dirty="0">
                <a:solidFill>
                  <a:schemeClr val="tx1"/>
                </a:solidFill>
              </a:rPr>
              <a:t>Average comment length decreases over time.</a:t>
            </a:r>
          </a:p>
        </p:txBody>
      </p:sp>
      <p:sp>
        <p:nvSpPr>
          <p:cNvPr id="5" name="Slide Number Placeholder 4"/>
          <p:cNvSpPr>
            <a:spLocks noGrp="1"/>
          </p:cNvSpPr>
          <p:nvPr>
            <p:ph type="sldNum" sz="quarter" idx="12"/>
          </p:nvPr>
        </p:nvSpPr>
        <p:spPr/>
        <p:txBody>
          <a:bodyPr/>
          <a:lstStyle/>
          <a:p>
            <a:fld id="{34990F19-4AF9-4079-9E3A-38E608497707}" type="slidenum">
              <a:rPr lang="en-US" smtClean="0"/>
              <a:t>31</a:t>
            </a:fld>
            <a:endParaRPr lang="en-US"/>
          </a:p>
        </p:txBody>
      </p:sp>
      <p:sp>
        <p:nvSpPr>
          <p:cNvPr id="6" name="TextBox 5"/>
          <p:cNvSpPr txBox="1"/>
          <p:nvPr/>
        </p:nvSpPr>
        <p:spPr>
          <a:xfrm>
            <a:off x="5423587" y="6229783"/>
            <a:ext cx="4482760" cy="561247"/>
          </a:xfrm>
          <a:prstGeom prst="rect">
            <a:avLst/>
          </a:prstGeom>
          <a:noFill/>
        </p:spPr>
        <p:txBody>
          <a:bodyPr wrap="square" lIns="179311" tIns="143448" rIns="179311" bIns="143448" rtlCol="0">
            <a:spAutoFit/>
          </a:bodyPr>
          <a:lstStyle/>
          <a:p>
            <a:pPr>
              <a:lnSpc>
                <a:spcPct val="90000"/>
              </a:lnSpc>
              <a:spcAft>
                <a:spcPts val="588"/>
              </a:spcAft>
            </a:pPr>
            <a:r>
              <a:rPr lang="en-US" sz="1961"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1760378" y="1337048"/>
            <a:ext cx="8562795" cy="3171407"/>
          </a:xfrm>
          <a:prstGeom prst="rect">
            <a:avLst/>
          </a:prstGeom>
        </p:spPr>
      </p:pic>
      <p:sp>
        <p:nvSpPr>
          <p:cNvPr id="9" name="Rectangle 8"/>
          <p:cNvSpPr/>
          <p:nvPr/>
        </p:nvSpPr>
        <p:spPr bwMode="auto">
          <a:xfrm>
            <a:off x="6041774" y="1337048"/>
            <a:ext cx="4281397" cy="317140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7" rIns="0" bIns="45727" numCol="1" rtlCol="0" anchor="ctr" anchorCtr="0" compatLnSpc="1">
            <a:prstTxWarp prst="textNoShape">
              <a:avLst/>
            </a:prstTxWarp>
          </a:bodyPr>
          <a:lstStyle/>
          <a:p>
            <a:pPr algn="ctr" defTabSz="914266"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1557741" y="5317610"/>
            <a:ext cx="8597487" cy="1375893"/>
          </a:xfrm>
          <a:prstGeom prst="rect">
            <a:avLst/>
          </a:prstGeom>
          <a:noFill/>
        </p:spPr>
        <p:txBody>
          <a:bodyPr wrap="square" lIns="179311" tIns="143448" rIns="179311" bIns="143448" rtlCol="0">
            <a:spAutoFit/>
          </a:bodyPr>
          <a:lstStyle/>
          <a:p>
            <a:pPr defTabSz="685806">
              <a:lnSpc>
                <a:spcPct val="90000"/>
              </a:lnSpc>
              <a:spcBef>
                <a:spcPct val="20000"/>
              </a:spcBef>
              <a:buSzPct val="90000"/>
            </a:pPr>
            <a:r>
              <a:rPr lang="en-US" sz="2745" dirty="0">
                <a:solidFill>
                  <a:srgbClr val="FFFFFF"/>
                </a:solidFill>
                <a:latin typeface="Segoe UI Light"/>
              </a:rPr>
              <a:t>But for each yearly cohort of users, comment length increases over time. </a:t>
            </a:r>
          </a:p>
          <a:p>
            <a:pPr>
              <a:lnSpc>
                <a:spcPct val="90000"/>
              </a:lnSpc>
              <a:spcAft>
                <a:spcPts val="588"/>
              </a:spcAft>
            </a:pPr>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7745" y="1978372"/>
            <a:ext cx="5042675" cy="2139304"/>
          </a:xfrm>
        </p:spPr>
        <p:txBody>
          <a:bodyPr/>
          <a:lstStyle/>
          <a:p>
            <a:r>
              <a:rPr lang="en-US" dirty="0"/>
              <a:t>Making sense of such data can be too complex.</a:t>
            </a:r>
          </a:p>
        </p:txBody>
      </p:sp>
      <p:sp>
        <p:nvSpPr>
          <p:cNvPr id="3" name="Slide Number Placeholder 2"/>
          <p:cNvSpPr>
            <a:spLocks noGrp="1"/>
          </p:cNvSpPr>
          <p:nvPr>
            <p:ph type="sldNum" sz="quarter" idx="11"/>
          </p:nvPr>
        </p:nvSpPr>
        <p:spPr/>
        <p:txBody>
          <a:bodyPr/>
          <a:lstStyle/>
          <a:p>
            <a:fld id="{34990F19-4AF9-4079-9E3A-38E608497707}" type="slidenum">
              <a:rPr lang="en-US" smtClean="0"/>
              <a:t>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539" y="1075753"/>
            <a:ext cx="2745457" cy="4690156"/>
          </a:xfrm>
          <a:prstGeom prst="rect">
            <a:avLst/>
          </a:prstGeom>
        </p:spPr>
      </p:pic>
    </p:spTree>
    <p:extLst>
      <p:ext uri="{BB962C8B-B14F-4D97-AF65-F5344CB8AC3E}">
        <p14:creationId xmlns:p14="http://schemas.microsoft.com/office/powerpoint/2010/main" val="14428182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Experiments</a:t>
            </a:r>
          </a:p>
        </p:txBody>
      </p:sp>
      <p:sp>
        <p:nvSpPr>
          <p:cNvPr id="3" name="Text Placeholder 2"/>
          <p:cNvSpPr>
            <a:spLocks noGrp="1"/>
          </p:cNvSpPr>
          <p:nvPr>
            <p:ph type="body" idx="1"/>
          </p:nvPr>
        </p:nvSpPr>
        <p:spPr/>
        <p:txBody>
          <a:bodyPr/>
          <a:lstStyle/>
          <a:p>
            <a:r>
              <a:rPr lang="en-US" dirty="0"/>
              <a:t>Andrew #1</a:t>
            </a:r>
          </a:p>
        </p:txBody>
      </p:sp>
    </p:spTree>
    <p:extLst>
      <p:ext uri="{BB962C8B-B14F-4D97-AF65-F5344CB8AC3E}">
        <p14:creationId xmlns:p14="http://schemas.microsoft.com/office/powerpoint/2010/main" val="4148155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r"/>
            <a:r>
              <a:rPr lang="en-US" sz="4400" dirty="0"/>
              <a:t>“To find out what happens when you change something, it is necessary to change it.”</a:t>
            </a:r>
            <a:br>
              <a:rPr lang="en-US" sz="4400" dirty="0"/>
            </a:br>
            <a:endParaRPr lang="en-US" sz="4400" dirty="0"/>
          </a:p>
        </p:txBody>
      </p:sp>
      <p:sp>
        <p:nvSpPr>
          <p:cNvPr id="6" name="Text Placeholder 5"/>
          <p:cNvSpPr>
            <a:spLocks noGrp="1"/>
          </p:cNvSpPr>
          <p:nvPr>
            <p:ph type="body" idx="1"/>
          </p:nvPr>
        </p:nvSpPr>
        <p:spPr/>
        <p:txBody>
          <a:bodyPr/>
          <a:lstStyle/>
          <a:p>
            <a:pPr algn="r"/>
            <a:r>
              <a:rPr lang="en-US" dirty="0"/>
              <a:t>-George Box</a:t>
            </a:r>
          </a:p>
        </p:txBody>
      </p:sp>
    </p:spTree>
    <p:extLst>
      <p:ext uri="{BB962C8B-B14F-4D97-AF65-F5344CB8AC3E}">
        <p14:creationId xmlns:p14="http://schemas.microsoft.com/office/powerpoint/2010/main" val="3044672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Counterfactuals</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To isolate the causal effect, we have to </a:t>
            </a:r>
            <a:r>
              <a:rPr lang="en-US" sz="2800" i="1" dirty="0"/>
              <a:t>change one and only one thing</a:t>
            </a:r>
            <a:r>
              <a:rPr lang="en-US" sz="2800" dirty="0"/>
              <a:t> (hospital visits), and compare outcomes</a:t>
            </a:r>
            <a:endParaRPr lang="en-US" dirty="0"/>
          </a:p>
        </p:txBody>
      </p:sp>
      <p:sp>
        <p:nvSpPr>
          <p:cNvPr id="16" name="TextBox 15"/>
          <p:cNvSpPr txBox="1"/>
          <p:nvPr/>
        </p:nvSpPr>
        <p:spPr>
          <a:xfrm>
            <a:off x="2737219" y="3879963"/>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3594849"/>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3594849"/>
            <a:ext cx="1371600" cy="1371600"/>
          </a:xfrm>
          <a:prstGeom prst="rect">
            <a:avLst/>
          </a:prstGeom>
        </p:spPr>
      </p:pic>
      <p:sp>
        <p:nvSpPr>
          <p:cNvPr id="18" name="TextBox 17"/>
          <p:cNvSpPr txBox="1"/>
          <p:nvPr/>
        </p:nvSpPr>
        <p:spPr>
          <a:xfrm>
            <a:off x="5746742" y="3990701"/>
            <a:ext cx="6985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7" name="Rounded Rectangle 6"/>
          <p:cNvSpPr/>
          <p:nvPr/>
        </p:nvSpPr>
        <p:spPr>
          <a:xfrm>
            <a:off x="10972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6042" y="3465436"/>
            <a:ext cx="1531634" cy="1630425"/>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3594849"/>
            <a:ext cx="1371600" cy="1371600"/>
          </a:xfrm>
          <a:prstGeom prst="rect">
            <a:avLst/>
          </a:prstGeom>
        </p:spPr>
      </p:pic>
      <p:sp>
        <p:nvSpPr>
          <p:cNvPr id="24" name="Rounded Rectangle 23"/>
          <p:cNvSpPr/>
          <p:nvPr/>
        </p:nvSpPr>
        <p:spPr>
          <a:xfrm>
            <a:off x="74980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6842" y="3465436"/>
            <a:ext cx="1531634" cy="1630425"/>
          </a:xfrm>
          <a:prstGeom prst="rect">
            <a:avLst/>
          </a:prstGeom>
        </p:spPr>
      </p:pic>
      <p:sp>
        <p:nvSpPr>
          <p:cNvPr id="27" name="TextBox 26"/>
          <p:cNvSpPr txBox="1"/>
          <p:nvPr/>
        </p:nvSpPr>
        <p:spPr>
          <a:xfrm>
            <a:off x="1097280"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happened)</a:t>
            </a:r>
          </a:p>
        </p:txBody>
      </p:sp>
      <p:sp>
        <p:nvSpPr>
          <p:cNvPr id="29" name="TextBox 28"/>
          <p:cNvSpPr txBox="1"/>
          <p:nvPr/>
        </p:nvSpPr>
        <p:spPr>
          <a:xfrm>
            <a:off x="1097280"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Reality</a:t>
            </a:r>
          </a:p>
        </p:txBody>
      </p:sp>
      <p:sp>
        <p:nvSpPr>
          <p:cNvPr id="30" name="TextBox 29"/>
          <p:cNvSpPr txBox="1"/>
          <p:nvPr/>
        </p:nvSpPr>
        <p:spPr>
          <a:xfrm>
            <a:off x="7498079"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would have happened)</a:t>
            </a:r>
          </a:p>
        </p:txBody>
      </p:sp>
      <p:sp>
        <p:nvSpPr>
          <p:cNvPr id="31" name="TextBox 30"/>
          <p:cNvSpPr txBox="1"/>
          <p:nvPr/>
        </p:nvSpPr>
        <p:spPr>
          <a:xfrm>
            <a:off x="7498079"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Counterfactual</a:t>
            </a:r>
          </a:p>
        </p:txBody>
      </p:sp>
    </p:spTree>
    <p:extLst>
      <p:ext uri="{BB962C8B-B14F-4D97-AF65-F5344CB8AC3E}">
        <p14:creationId xmlns:p14="http://schemas.microsoft.com/office/powerpoint/2010/main" val="24603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Counterfactuals</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never get to observe </a:t>
            </a:r>
            <a:r>
              <a:rPr lang="en-US" sz="2800" i="1" dirty="0"/>
              <a:t>what would have happened if we did something else</a:t>
            </a:r>
            <a:r>
              <a:rPr lang="en-US" sz="2800" dirty="0"/>
              <a:t>, so we have to estimate it</a:t>
            </a:r>
            <a:endParaRPr lang="en-US" dirty="0"/>
          </a:p>
        </p:txBody>
      </p:sp>
      <p:sp>
        <p:nvSpPr>
          <p:cNvPr id="16" name="TextBox 15"/>
          <p:cNvSpPr txBox="1"/>
          <p:nvPr/>
        </p:nvSpPr>
        <p:spPr>
          <a:xfrm>
            <a:off x="2737219" y="3879963"/>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678" y="3594849"/>
            <a:ext cx="1371600" cy="1371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676" y="3594849"/>
            <a:ext cx="1371600" cy="1371600"/>
          </a:xfrm>
          <a:prstGeom prst="rect">
            <a:avLst/>
          </a:prstGeom>
        </p:spPr>
      </p:pic>
      <p:sp>
        <p:nvSpPr>
          <p:cNvPr id="18" name="TextBox 17"/>
          <p:cNvSpPr txBox="1"/>
          <p:nvPr/>
        </p:nvSpPr>
        <p:spPr>
          <a:xfrm>
            <a:off x="5746742" y="3990701"/>
            <a:ext cx="69851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sp>
        <p:nvSpPr>
          <p:cNvPr id="7" name="Rounded Rectangle 6"/>
          <p:cNvSpPr/>
          <p:nvPr/>
        </p:nvSpPr>
        <p:spPr>
          <a:xfrm>
            <a:off x="10972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042" y="3465436"/>
            <a:ext cx="1531634" cy="163042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478" y="3594849"/>
            <a:ext cx="1371600" cy="1371600"/>
          </a:xfrm>
          <a:prstGeom prst="rect">
            <a:avLst/>
          </a:prstGeom>
        </p:spPr>
      </p:pic>
      <p:sp>
        <p:nvSpPr>
          <p:cNvPr id="24" name="Rounded Rectangle 23"/>
          <p:cNvSpPr/>
          <p:nvPr/>
        </p:nvSpPr>
        <p:spPr>
          <a:xfrm>
            <a:off x="7498080" y="3401441"/>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842" y="3465436"/>
            <a:ext cx="1531634" cy="1630425"/>
          </a:xfrm>
          <a:prstGeom prst="rect">
            <a:avLst/>
          </a:prstGeom>
        </p:spPr>
      </p:pic>
      <p:sp>
        <p:nvSpPr>
          <p:cNvPr id="27" name="TextBox 26"/>
          <p:cNvSpPr txBox="1"/>
          <p:nvPr/>
        </p:nvSpPr>
        <p:spPr>
          <a:xfrm>
            <a:off x="1097280"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happened)</a:t>
            </a:r>
          </a:p>
        </p:txBody>
      </p:sp>
      <p:sp>
        <p:nvSpPr>
          <p:cNvPr id="29" name="TextBox 28"/>
          <p:cNvSpPr txBox="1"/>
          <p:nvPr/>
        </p:nvSpPr>
        <p:spPr>
          <a:xfrm>
            <a:off x="1097280"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Reality</a:t>
            </a:r>
          </a:p>
        </p:txBody>
      </p:sp>
      <p:sp>
        <p:nvSpPr>
          <p:cNvPr id="30" name="TextBox 29"/>
          <p:cNvSpPr txBox="1"/>
          <p:nvPr/>
        </p:nvSpPr>
        <p:spPr>
          <a:xfrm>
            <a:off x="7498079" y="5150142"/>
            <a:ext cx="365759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would have happened)</a:t>
            </a:r>
          </a:p>
        </p:txBody>
      </p:sp>
      <p:sp>
        <p:nvSpPr>
          <p:cNvPr id="31" name="TextBox 30"/>
          <p:cNvSpPr txBox="1"/>
          <p:nvPr/>
        </p:nvSpPr>
        <p:spPr>
          <a:xfrm>
            <a:off x="7498079" y="2918561"/>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Counterfactual</a:t>
            </a:r>
          </a:p>
        </p:txBody>
      </p:sp>
    </p:spTree>
    <p:extLst>
      <p:ext uri="{BB962C8B-B14F-4D97-AF65-F5344CB8AC3E}">
        <p14:creationId xmlns:p14="http://schemas.microsoft.com/office/powerpoint/2010/main" val="1096306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4868337"/>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4583223"/>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4583223"/>
            <a:ext cx="1371600" cy="1371600"/>
          </a:xfrm>
          <a:prstGeom prst="rect">
            <a:avLst/>
          </a:prstGeom>
        </p:spPr>
      </p:pic>
      <p:sp>
        <p:nvSpPr>
          <p:cNvPr id="7" name="Rounded Rectangle 6"/>
          <p:cNvSpPr/>
          <p:nvPr/>
        </p:nvSpPr>
        <p:spPr>
          <a:xfrm>
            <a:off x="10972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4583223"/>
            <a:ext cx="1371600" cy="1371600"/>
          </a:xfrm>
          <a:prstGeom prst="rect">
            <a:avLst/>
          </a:prstGeom>
        </p:spPr>
      </p:pic>
      <p:sp>
        <p:nvSpPr>
          <p:cNvPr id="24" name="Rounded Rectangle 23"/>
          <p:cNvSpPr/>
          <p:nvPr/>
        </p:nvSpPr>
        <p:spPr>
          <a:xfrm>
            <a:off x="74980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978" y="3707915"/>
            <a:ext cx="1068512" cy="1052088"/>
          </a:xfrm>
          <a:prstGeom prst="rect">
            <a:avLst/>
          </a:prstGeom>
        </p:spPr>
      </p:pic>
      <p:cxnSp>
        <p:nvCxnSpPr>
          <p:cNvPr id="6" name="Straight Arrow Connector 5"/>
          <p:cNvCxnSpPr>
            <a:endCxn id="3" idx="0"/>
          </p:cNvCxnSpPr>
          <p:nvPr/>
        </p:nvCxnSpPr>
        <p:spPr>
          <a:xfrm>
            <a:off x="6073234" y="3402106"/>
            <a:ext cx="0" cy="305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3"/>
          </p:cNvCxnSpPr>
          <p:nvPr/>
        </p:nvCxnSpPr>
        <p:spPr>
          <a:xfrm flipH="1">
            <a:off x="4754880" y="4760003"/>
            <a:ext cx="1318354"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 idx="2"/>
            <a:endCxn id="24" idx="1"/>
          </p:cNvCxnSpPr>
          <p:nvPr/>
        </p:nvCxnSpPr>
        <p:spPr>
          <a:xfrm>
            <a:off x="6073234" y="4760003"/>
            <a:ext cx="1424846"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82066"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Heads</a:t>
            </a:r>
          </a:p>
        </p:txBody>
      </p:sp>
      <p:sp>
        <p:nvSpPr>
          <p:cNvPr id="33" name="TextBox 32"/>
          <p:cNvSpPr txBox="1"/>
          <p:nvPr/>
        </p:nvSpPr>
        <p:spPr>
          <a:xfrm>
            <a:off x="6452649"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Tails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44634" y="2894521"/>
            <a:ext cx="457200" cy="457200"/>
          </a:xfrm>
          <a:prstGeom prst="rect">
            <a:avLst/>
          </a:prstGeom>
        </p:spPr>
      </p:pic>
    </p:spTree>
    <p:extLst>
      <p:ext uri="{BB962C8B-B14F-4D97-AF65-F5344CB8AC3E}">
        <p14:creationId xmlns:p14="http://schemas.microsoft.com/office/powerpoint/2010/main" val="1976354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4868337"/>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4583223"/>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4583223"/>
            <a:ext cx="1371600" cy="1371600"/>
          </a:xfrm>
          <a:prstGeom prst="rect">
            <a:avLst/>
          </a:prstGeom>
        </p:spPr>
      </p:pic>
      <p:sp>
        <p:nvSpPr>
          <p:cNvPr id="7" name="Rounded Rectangle 6"/>
          <p:cNvSpPr/>
          <p:nvPr/>
        </p:nvSpPr>
        <p:spPr>
          <a:xfrm>
            <a:off x="10972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4583223"/>
            <a:ext cx="1371600" cy="1371600"/>
          </a:xfrm>
          <a:prstGeom prst="rect">
            <a:avLst/>
          </a:prstGeom>
        </p:spPr>
      </p:pic>
      <p:sp>
        <p:nvSpPr>
          <p:cNvPr id="24" name="Rounded Rectangle 23"/>
          <p:cNvSpPr/>
          <p:nvPr/>
        </p:nvSpPr>
        <p:spPr>
          <a:xfrm>
            <a:off x="7498080" y="4389815"/>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3906935"/>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978" y="3707915"/>
            <a:ext cx="1068512" cy="1052088"/>
          </a:xfrm>
          <a:prstGeom prst="rect">
            <a:avLst/>
          </a:prstGeom>
        </p:spPr>
      </p:pic>
      <p:cxnSp>
        <p:nvCxnSpPr>
          <p:cNvPr id="6" name="Straight Arrow Connector 5"/>
          <p:cNvCxnSpPr>
            <a:endCxn id="3" idx="0"/>
          </p:cNvCxnSpPr>
          <p:nvPr/>
        </p:nvCxnSpPr>
        <p:spPr>
          <a:xfrm>
            <a:off x="6073234" y="3402106"/>
            <a:ext cx="0" cy="305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3"/>
          </p:cNvCxnSpPr>
          <p:nvPr/>
        </p:nvCxnSpPr>
        <p:spPr>
          <a:xfrm flipH="1">
            <a:off x="4754880" y="4760003"/>
            <a:ext cx="1318354"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 idx="2"/>
            <a:endCxn id="24" idx="1"/>
          </p:cNvCxnSpPr>
          <p:nvPr/>
        </p:nvCxnSpPr>
        <p:spPr>
          <a:xfrm>
            <a:off x="6073234" y="4760003"/>
            <a:ext cx="1424846" cy="509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882066"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Heads</a:t>
            </a:r>
          </a:p>
        </p:txBody>
      </p:sp>
      <p:sp>
        <p:nvSpPr>
          <p:cNvPr id="33" name="TextBox 32"/>
          <p:cNvSpPr txBox="1"/>
          <p:nvPr/>
        </p:nvSpPr>
        <p:spPr>
          <a:xfrm>
            <a:off x="6452649" y="4583223"/>
            <a:ext cx="829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Tails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634" y="2904882"/>
            <a:ext cx="457200" cy="457200"/>
          </a:xfrm>
          <a:prstGeom prst="rect">
            <a:avLst/>
          </a:prstGeom>
        </p:spPr>
      </p:pic>
    </p:spTree>
    <p:extLst>
      <p:ext uri="{BB962C8B-B14F-4D97-AF65-F5344CB8AC3E}">
        <p14:creationId xmlns:p14="http://schemas.microsoft.com/office/powerpoint/2010/main" val="427656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a:xfrm>
            <a:off x="1097280" y="1845734"/>
            <a:ext cx="10058400" cy="950774"/>
          </a:xfrm>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We can use randomization to create two groups that differ only in which treatment they receive, restoring symmetry</a:t>
            </a:r>
            <a:endParaRPr lang="en-US" dirty="0"/>
          </a:p>
        </p:txBody>
      </p:sp>
      <p:sp>
        <p:nvSpPr>
          <p:cNvPr id="16" name="TextBox 15"/>
          <p:cNvSpPr txBox="1"/>
          <p:nvPr/>
        </p:nvSpPr>
        <p:spPr>
          <a:xfrm>
            <a:off x="2737219" y="3866284"/>
            <a:ext cx="377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678" y="3581170"/>
            <a:ext cx="1371600" cy="137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76" y="3581170"/>
            <a:ext cx="1371600" cy="1371600"/>
          </a:xfrm>
          <a:prstGeom prst="rect">
            <a:avLst/>
          </a:prstGeom>
        </p:spPr>
      </p:pic>
      <p:sp>
        <p:nvSpPr>
          <p:cNvPr id="7" name="Rounded Rectangle 6"/>
          <p:cNvSpPr/>
          <p:nvPr/>
        </p:nvSpPr>
        <p:spPr>
          <a:xfrm>
            <a:off x="1097280" y="3387762"/>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478" y="3581170"/>
            <a:ext cx="1371600" cy="1371600"/>
          </a:xfrm>
          <a:prstGeom prst="rect">
            <a:avLst/>
          </a:prstGeom>
        </p:spPr>
      </p:pic>
      <p:sp>
        <p:nvSpPr>
          <p:cNvPr id="24" name="Rounded Rectangle 23"/>
          <p:cNvSpPr/>
          <p:nvPr/>
        </p:nvSpPr>
        <p:spPr>
          <a:xfrm>
            <a:off x="7498080" y="3387762"/>
            <a:ext cx="3657600" cy="175841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097280" y="2904882"/>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1</a:t>
            </a:r>
          </a:p>
        </p:txBody>
      </p:sp>
      <p:sp>
        <p:nvSpPr>
          <p:cNvPr id="31" name="TextBox 30"/>
          <p:cNvSpPr txBox="1"/>
          <p:nvPr/>
        </p:nvSpPr>
        <p:spPr>
          <a:xfrm>
            <a:off x="7498079" y="2904882"/>
            <a:ext cx="36575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World 2</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492059" y="4291782"/>
            <a:ext cx="457200" cy="457200"/>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47816" y="3991913"/>
            <a:ext cx="457200" cy="457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633" y="3670295"/>
            <a:ext cx="457200" cy="457200"/>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564" y="4428005"/>
            <a:ext cx="457200" cy="4572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1093" y="3569905"/>
            <a:ext cx="457200" cy="45720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11595" y="4172424"/>
            <a:ext cx="457200" cy="457200"/>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659326" y="3649729"/>
            <a:ext cx="457200" cy="457200"/>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309678" y="4495570"/>
            <a:ext cx="457200" cy="457200"/>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125" y="3681560"/>
            <a:ext cx="457200" cy="457200"/>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7222" y="4172424"/>
            <a:ext cx="457200" cy="45720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812" y="4332168"/>
            <a:ext cx="457200" cy="457200"/>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320602" y="4038370"/>
            <a:ext cx="457200" cy="457200"/>
          </a:xfrm>
          <a:prstGeom prst="rect">
            <a:avLst/>
          </a:prstGeom>
        </p:spPr>
      </p:pic>
    </p:spTree>
    <p:extLst>
      <p:ext uri="{BB962C8B-B14F-4D97-AF65-F5344CB8AC3E}">
        <p14:creationId xmlns:p14="http://schemas.microsoft.com/office/powerpoint/2010/main" val="1540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effects”</a:t>
            </a:r>
          </a:p>
        </p:txBody>
      </p:sp>
      <p:sp>
        <p:nvSpPr>
          <p:cNvPr id="3" name="Content Placeholder 2"/>
          <p:cNvSpPr>
            <a:spLocks noGrp="1"/>
          </p:cNvSpPr>
          <p:nvPr>
            <p:ph idx="1"/>
          </p:nvPr>
        </p:nvSpPr>
        <p:spPr/>
        <p:txBody>
          <a:bodyPr>
            <a:normAutofit/>
          </a:bodyPr>
          <a:lstStyle/>
          <a:p>
            <a:r>
              <a:rPr lang="en-US" sz="2800" dirty="0"/>
              <a:t>It’s tempting to ask “what caused Y”, e.g.</a:t>
            </a:r>
          </a:p>
          <a:p>
            <a:pPr lvl="1"/>
            <a:endParaRPr lang="en-US" sz="2800" dirty="0"/>
          </a:p>
          <a:p>
            <a:pPr lvl="1"/>
            <a:r>
              <a:rPr lang="en-US" sz="2800" dirty="0"/>
              <a:t>What makes an email spam?</a:t>
            </a:r>
          </a:p>
          <a:p>
            <a:pPr lvl="1"/>
            <a:r>
              <a:rPr lang="en-US" sz="2800" dirty="0"/>
              <a:t>What caused my kid to get sick?</a:t>
            </a:r>
          </a:p>
          <a:p>
            <a:pPr lvl="1"/>
            <a:r>
              <a:rPr lang="en-US" sz="2800" dirty="0"/>
              <a:t>Why did the stock market drop?</a:t>
            </a:r>
          </a:p>
          <a:p>
            <a:pPr lvl="1"/>
            <a:endParaRPr lang="en-US" sz="2800" dirty="0"/>
          </a:p>
          <a:p>
            <a:r>
              <a:rPr lang="en-US" sz="2800" dirty="0"/>
              <a:t>This is ”reverse causal inference”, and is generally quite hard</a:t>
            </a:r>
          </a:p>
        </p:txBody>
      </p:sp>
      <p:sp>
        <p:nvSpPr>
          <p:cNvPr id="6" name="TextBox 5"/>
          <p:cNvSpPr txBox="1"/>
          <p:nvPr/>
        </p:nvSpPr>
        <p:spPr>
          <a:xfrm>
            <a:off x="9251092" y="5953412"/>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Stuart Mill (1843)</a:t>
            </a:r>
          </a:p>
        </p:txBody>
      </p:sp>
    </p:spTree>
    <p:extLst>
      <p:ext uri="{BB962C8B-B14F-4D97-AF65-F5344CB8AC3E}">
        <p14:creationId xmlns:p14="http://schemas.microsoft.com/office/powerpoint/2010/main" val="3749594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Basic identity of causal inference</a:t>
            </a:r>
          </a:p>
        </p:txBody>
      </p:sp>
      <p:sp>
        <p:nvSpPr>
          <p:cNvPr id="6" name="Content Placeholder 5"/>
          <p:cNvSpPr>
            <a:spLocks noGrp="1"/>
          </p:cNvSpPr>
          <p:nvPr>
            <p:ph idx="1"/>
          </p:nvPr>
        </p:nvSpPr>
        <p:spPr/>
        <p:txBody>
          <a:bodyPr>
            <a:normAutofit/>
          </a:bodyPr>
          <a:lstStyle/>
          <a:p>
            <a:r>
              <a:rPr lang="en-US" sz="2800" dirty="0"/>
              <a:t>The observed difference is now the causal effect:</a:t>
            </a:r>
          </a:p>
          <a:p>
            <a:endParaRPr lang="en-US" sz="2800" dirty="0"/>
          </a:p>
          <a:p>
            <a:pPr algn="ctr"/>
            <a:r>
              <a:rPr lang="en-US" sz="2800" b="1" dirty="0"/>
              <a:t>Observed difference = </a:t>
            </a:r>
            <a:r>
              <a:rPr lang="en-US" sz="2800" b="1" dirty="0">
                <a:solidFill>
                  <a:schemeClr val="accent5"/>
                </a:solidFill>
              </a:rPr>
              <a:t>Causal effect </a:t>
            </a:r>
            <a:r>
              <a:rPr lang="mr-IN" sz="2800" b="1" dirty="0"/>
              <a:t>–</a:t>
            </a:r>
            <a:r>
              <a:rPr lang="en-US" sz="2800" b="1" dirty="0"/>
              <a:t> </a:t>
            </a:r>
            <a:r>
              <a:rPr lang="en-US" sz="2800" b="1" strike="sngStrike" dirty="0">
                <a:solidFill>
                  <a:srgbClr val="C00000"/>
                </a:solidFill>
              </a:rPr>
              <a:t>Selection bias</a:t>
            </a:r>
          </a:p>
          <a:p>
            <a:pPr algn="ctr"/>
            <a:r>
              <a:rPr lang="en-US" sz="2800" dirty="0">
                <a:solidFill>
                  <a:schemeClr val="tx1"/>
                </a:solidFill>
              </a:rPr>
              <a:t>         </a:t>
            </a:r>
            <a:r>
              <a:rPr lang="en-US" sz="2800" b="1" dirty="0">
                <a:solidFill>
                  <a:schemeClr val="tx1"/>
                </a:solidFill>
              </a:rPr>
              <a:t>= </a:t>
            </a:r>
            <a:r>
              <a:rPr lang="en-US" sz="2800" b="1" dirty="0">
                <a:solidFill>
                  <a:schemeClr val="accent5"/>
                </a:solidFill>
              </a:rPr>
              <a:t>Causal effect</a:t>
            </a:r>
            <a:endParaRPr lang="en-US" sz="2800" b="1" dirty="0">
              <a:solidFill>
                <a:srgbClr val="C00000"/>
              </a:solidFill>
            </a:endParaRPr>
          </a:p>
          <a:p>
            <a:endParaRPr lang="en-US" sz="2800" dirty="0">
              <a:solidFill>
                <a:srgbClr val="C00000"/>
              </a:solidFill>
            </a:endParaRPr>
          </a:p>
          <a:p>
            <a:r>
              <a:rPr lang="en-US" sz="2800" dirty="0">
                <a:solidFill>
                  <a:srgbClr val="C00000"/>
                </a:solidFill>
              </a:rPr>
              <a:t>Selection bias is zero, since there’s no difference, on average, between those who were hospitalized and those who weren’t</a:t>
            </a:r>
          </a:p>
        </p:txBody>
      </p:sp>
    </p:spTree>
    <p:extLst>
      <p:ext uri="{BB962C8B-B14F-4D97-AF65-F5344CB8AC3E}">
        <p14:creationId xmlns:p14="http://schemas.microsoft.com/office/powerpoint/2010/main" val="326526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4919226"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sp>
        <p:nvSpPr>
          <p:cNvPr id="14" name="Title 13"/>
          <p:cNvSpPr>
            <a:spLocks noGrp="1"/>
          </p:cNvSpPr>
          <p:nvPr>
            <p:ph type="title"/>
          </p:nvPr>
        </p:nvSpPr>
        <p:spPr/>
        <p:txBody>
          <a:bodyPr/>
          <a:lstStyle/>
          <a:p>
            <a:r>
              <a:rPr lang="en-US" dirty="0"/>
              <a:t>Random assignment</a:t>
            </a:r>
          </a:p>
        </p:txBody>
      </p:sp>
      <p:sp>
        <p:nvSpPr>
          <p:cNvPr id="15" name="Content Placeholder 14"/>
          <p:cNvSpPr>
            <a:spLocks noGrp="1"/>
          </p:cNvSpPr>
          <p:nvPr>
            <p:ph idx="1"/>
          </p:nvPr>
        </p:nvSpPr>
        <p:spPr/>
        <p:txBody>
          <a:bodyPr anchor="t"/>
          <a:lstStyle/>
          <a:p>
            <a:pPr marL="91440" lvl="1" indent="-91440">
              <a:spcBef>
                <a:spcPts val="1200"/>
              </a:spcBef>
              <a:spcAft>
                <a:spcPts val="200"/>
              </a:spcAft>
              <a:buSzPct val="100000"/>
              <a:buFont typeface="Calibri" panose="020F0502020204030204" pitchFamily="34" charset="0"/>
              <a:buChar char=" "/>
            </a:pPr>
            <a:r>
              <a:rPr lang="en-US" sz="2800" dirty="0"/>
              <a:t>Random assignment determines the treatment independent of any confounds</a:t>
            </a:r>
            <a:endParaRPr lang="en-US" dirty="0"/>
          </a:p>
        </p:txBody>
      </p:sp>
      <p:sp>
        <p:nvSpPr>
          <p:cNvPr id="6" name="Oval 5"/>
          <p:cNvSpPr/>
          <p:nvPr/>
        </p:nvSpPr>
        <p:spPr>
          <a:xfrm>
            <a:off x="8179779"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cxnSp>
        <p:nvCxnSpPr>
          <p:cNvPr id="10" name="Straight Arrow Connector 9"/>
          <p:cNvCxnSpPr>
            <a:stCxn id="8" idx="6"/>
            <a:endCxn id="6" idx="2"/>
          </p:cNvCxnSpPr>
          <p:nvPr/>
        </p:nvCxnSpPr>
        <p:spPr>
          <a:xfrm>
            <a:off x="6748026" y="5210187"/>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49834" y="5298055"/>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6549502" y="2510922"/>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2" name="Straight Arrow Connector 11"/>
          <p:cNvCxnSpPr>
            <a:stCxn id="9" idx="5"/>
            <a:endCxn id="6" idx="1"/>
          </p:cNvCxnSpPr>
          <p:nvPr/>
        </p:nvCxnSpPr>
        <p:spPr>
          <a:xfrm>
            <a:off x="8110480" y="4071900"/>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2183421" y="4295787"/>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Coin flip</a:t>
            </a:r>
          </a:p>
        </p:txBody>
      </p:sp>
      <p:cxnSp>
        <p:nvCxnSpPr>
          <p:cNvPr id="16" name="Straight Arrow Connector 15"/>
          <p:cNvCxnSpPr>
            <a:stCxn id="11" idx="6"/>
            <a:endCxn id="8" idx="2"/>
          </p:cNvCxnSpPr>
          <p:nvPr/>
        </p:nvCxnSpPr>
        <p:spPr>
          <a:xfrm>
            <a:off x="4012221" y="5210187"/>
            <a:ext cx="907005"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077878" y="5680834"/>
            <a:ext cx="2114122" cy="6419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Double lines mean “intervention”</a:t>
            </a:r>
          </a:p>
        </p:txBody>
      </p:sp>
      <p:sp>
        <p:nvSpPr>
          <p:cNvPr id="24" name="Rounded Rectangle 23"/>
          <p:cNvSpPr/>
          <p:nvPr/>
        </p:nvSpPr>
        <p:spPr>
          <a:xfrm>
            <a:off x="2011065" y="4182382"/>
            <a:ext cx="4911099" cy="2032785"/>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p:cNvSpPr>
            <a:spLocks/>
          </p:cNvSpPr>
          <p:nvPr/>
        </p:nvSpPr>
        <p:spPr>
          <a:xfrm>
            <a:off x="1963671" y="4144101"/>
            <a:ext cx="5010912" cy="210312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530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Experiments: Caveats / limitations</a:t>
            </a:r>
          </a:p>
        </p:txBody>
      </p:sp>
      <p:sp>
        <p:nvSpPr>
          <p:cNvPr id="7" name="Content Placeholder 6"/>
          <p:cNvSpPr>
            <a:spLocks noGrp="1"/>
          </p:cNvSpPr>
          <p:nvPr>
            <p:ph idx="1"/>
          </p:nvPr>
        </p:nvSpPr>
        <p:spPr/>
        <p:txBody>
          <a:bodyPr>
            <a:noAutofit/>
          </a:bodyPr>
          <a:lstStyle/>
          <a:p>
            <a:r>
              <a:rPr lang="en-US" sz="2800" dirty="0"/>
              <a:t>Random assignment is the “gold standard” for causal inference, but it has some limitations:</a:t>
            </a:r>
          </a:p>
          <a:p>
            <a:endParaRPr lang="en-US" sz="2800" dirty="0"/>
          </a:p>
          <a:p>
            <a:pPr lvl="1"/>
            <a:r>
              <a:rPr lang="en-US" sz="2800" dirty="0"/>
              <a:t>Randomization often isn’t feasible and/or ethical</a:t>
            </a:r>
          </a:p>
          <a:p>
            <a:pPr lvl="1"/>
            <a:r>
              <a:rPr lang="en-US" sz="2800" dirty="0"/>
              <a:t>Experiments are costly in terms of time and money</a:t>
            </a:r>
          </a:p>
          <a:p>
            <a:pPr lvl="1"/>
            <a:r>
              <a:rPr lang="en-US" sz="2800" dirty="0"/>
              <a:t>It’s difficult to create convincing parallel worlds</a:t>
            </a:r>
          </a:p>
          <a:p>
            <a:pPr lvl="1"/>
            <a:r>
              <a:rPr lang="en-US" sz="2800" dirty="0"/>
              <a:t>Inevitably people deviate from their random assignments</a:t>
            </a:r>
          </a:p>
          <a:p>
            <a:pPr algn="ctr"/>
            <a:r>
              <a:rPr lang="en-US" sz="2800" dirty="0">
                <a:solidFill>
                  <a:srgbClr val="C00000"/>
                </a:solidFill>
              </a:rPr>
              <a:t>Anyone can flip a coin, but it’s difficult to create convincing parallel worlds</a:t>
            </a:r>
          </a:p>
        </p:txBody>
      </p:sp>
    </p:spTree>
    <p:extLst>
      <p:ext uri="{BB962C8B-B14F-4D97-AF65-F5344CB8AC3E}">
        <p14:creationId xmlns:p14="http://schemas.microsoft.com/office/powerpoint/2010/main" val="127140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goals for experiments</a:t>
            </a:r>
          </a:p>
        </p:txBody>
      </p:sp>
      <p:sp>
        <p:nvSpPr>
          <p:cNvPr id="5" name="Text Placeholder 4"/>
          <p:cNvSpPr>
            <a:spLocks noGrp="1"/>
          </p:cNvSpPr>
          <p:nvPr>
            <p:ph type="body" idx="1"/>
          </p:nvPr>
        </p:nvSpPr>
        <p:spPr/>
        <p:txBody>
          <a:bodyPr>
            <a:normAutofit/>
          </a:bodyPr>
          <a:lstStyle/>
          <a:p>
            <a:pPr algn="ctr"/>
            <a:r>
              <a:rPr lang="en-US" sz="2800" b="1" dirty="0"/>
              <a:t>Internal validity:</a:t>
            </a:r>
            <a:endParaRPr lang="en-US" sz="2800" dirty="0"/>
          </a:p>
        </p:txBody>
      </p:sp>
      <p:sp>
        <p:nvSpPr>
          <p:cNvPr id="6" name="Content Placeholder 5"/>
          <p:cNvSpPr>
            <a:spLocks noGrp="1"/>
          </p:cNvSpPr>
          <p:nvPr>
            <p:ph sz="half" idx="2"/>
          </p:nvPr>
        </p:nvSpPr>
        <p:spPr/>
        <p:txBody>
          <a:bodyPr>
            <a:normAutofit/>
          </a:bodyPr>
          <a:lstStyle/>
          <a:p>
            <a:pPr marL="0" indent="0" algn="ctr">
              <a:buNone/>
            </a:pPr>
            <a:r>
              <a:rPr lang="en-US" dirty="0"/>
              <a:t>Could anything other than the treatment (i.e. a confound) have produced this outcome?</a:t>
            </a:r>
          </a:p>
          <a:p>
            <a:endParaRPr lang="en-US" dirty="0"/>
          </a:p>
          <a:p>
            <a:pPr marL="0" indent="0">
              <a:buNone/>
            </a:pPr>
            <a:r>
              <a:rPr lang="en-US" dirty="0">
                <a:solidFill>
                  <a:schemeClr val="accent6"/>
                </a:solidFill>
              </a:rPr>
              <a:t>Did doctors give the experimental drug to some especially sick patients (breaking randomization) hoping that it would save them?</a:t>
            </a:r>
          </a:p>
        </p:txBody>
      </p:sp>
      <p:sp>
        <p:nvSpPr>
          <p:cNvPr id="7" name="Text Placeholder 6"/>
          <p:cNvSpPr>
            <a:spLocks noGrp="1"/>
          </p:cNvSpPr>
          <p:nvPr>
            <p:ph type="body" sz="quarter" idx="3"/>
          </p:nvPr>
        </p:nvSpPr>
        <p:spPr/>
        <p:txBody>
          <a:bodyPr>
            <a:noAutofit/>
          </a:bodyPr>
          <a:lstStyle/>
          <a:p>
            <a:pPr algn="ctr"/>
            <a:r>
              <a:rPr lang="en-US" sz="2800" b="1" dirty="0"/>
              <a:t>External validity (Generalization)</a:t>
            </a:r>
          </a:p>
        </p:txBody>
      </p:sp>
      <p:sp>
        <p:nvSpPr>
          <p:cNvPr id="9" name="Content Placeholder 8"/>
          <p:cNvSpPr>
            <a:spLocks noGrp="1"/>
          </p:cNvSpPr>
          <p:nvPr>
            <p:ph sz="quarter" idx="4"/>
          </p:nvPr>
        </p:nvSpPr>
        <p:spPr/>
        <p:txBody>
          <a:bodyPr/>
          <a:lstStyle/>
          <a:p>
            <a:pPr marL="0" indent="0" algn="ctr">
              <a:buNone/>
            </a:pPr>
            <a:r>
              <a:rPr lang="en-US" dirty="0"/>
              <a:t>Do the results of the experiment hold in settings we care about?</a:t>
            </a:r>
          </a:p>
          <a:p>
            <a:pPr marL="0" indent="0">
              <a:buNone/>
            </a:pPr>
            <a:endParaRPr lang="en-US" dirty="0">
              <a:solidFill>
                <a:srgbClr val="C00000"/>
              </a:solidFill>
            </a:endParaRPr>
          </a:p>
          <a:p>
            <a:pPr marL="0" indent="0">
              <a:buNone/>
            </a:pPr>
            <a:endParaRPr lang="en-US" dirty="0">
              <a:solidFill>
                <a:srgbClr val="C00000"/>
              </a:solidFill>
            </a:endParaRPr>
          </a:p>
          <a:p>
            <a:pPr marL="0" indent="0">
              <a:buNone/>
            </a:pPr>
            <a:r>
              <a:rPr lang="en-US" dirty="0">
                <a:solidFill>
                  <a:srgbClr val="C00000"/>
                </a:solidFill>
              </a:rPr>
              <a:t>Would this medication be just as effective outside of a clinical trial, when usage is less rigorously monitored?</a:t>
            </a:r>
          </a:p>
          <a:p>
            <a:endParaRPr lang="en-US" dirty="0"/>
          </a:p>
        </p:txBody>
      </p:sp>
    </p:spTree>
    <p:extLst>
      <p:ext uri="{BB962C8B-B14F-4D97-AF65-F5344CB8AC3E}">
        <p14:creationId xmlns:p14="http://schemas.microsoft.com/office/powerpoint/2010/main" val="2796926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conduct behavioral experiments</a:t>
            </a:r>
          </a:p>
        </p:txBody>
      </p:sp>
      <p:pic>
        <p:nvPicPr>
          <p:cNvPr id="1026" name="Picture 2" descr="http://media.dpn.s3.amazonaws.com/25275_07312012_whartonbehaviorlabjing014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570723"/>
            <a:ext cx="2653937" cy="1778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41102" y="2259737"/>
            <a:ext cx="18077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Lab Experiment</a:t>
            </a:r>
          </a:p>
        </p:txBody>
      </p:sp>
      <p:pic>
        <p:nvPicPr>
          <p:cNvPr id="1028" name="Picture 4" descr="https://www.gsb.stanford.edu/sites/gsb/files/styles/1630x_variable/public/resources/photo-researcher-field.jpg?itok=31UBo39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8862" y="1570723"/>
            <a:ext cx="3034938" cy="1778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76471" y="2259737"/>
            <a:ext cx="194239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Field Experiment</a:t>
            </a:r>
          </a:p>
        </p:txBody>
      </p:sp>
      <p:sp>
        <p:nvSpPr>
          <p:cNvPr id="5" name="TextBox 4"/>
          <p:cNvSpPr txBox="1"/>
          <p:nvPr/>
        </p:nvSpPr>
        <p:spPr>
          <a:xfrm>
            <a:off x="838199" y="3480778"/>
            <a:ext cx="4482738"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Better internal validity</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(correctness):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Greatest procedural control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Can carefully</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curate situations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less external validity (generalization):</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Artificial context, simple tasks</a:t>
            </a:r>
          </a:p>
          <a:p>
            <a:pPr marL="285750" indent="-285750">
              <a:buFont typeface="Arial" panose="020B0604020202020204" pitchFamily="34" charset="0"/>
              <a:buChar char="•"/>
            </a:pPr>
            <a:r>
              <a:rPr lang="en-US" sz="2000" dirty="0">
                <a:solidFill>
                  <a:prstClr val="black"/>
                </a:solidFill>
              </a:rPr>
              <a:t>Demand effects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Homogeneous (WEIRD) subject pools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Time/scale limitations</a:t>
            </a:r>
          </a:p>
        </p:txBody>
      </p:sp>
      <p:sp>
        <p:nvSpPr>
          <p:cNvPr id="9" name="TextBox 8"/>
          <p:cNvSpPr txBox="1"/>
          <p:nvPr/>
        </p:nvSpPr>
        <p:spPr>
          <a:xfrm>
            <a:off x="7033437" y="3483443"/>
            <a:ext cx="4709882"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Better generalization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Experiment findings apply to at least one real-world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Less control, more potential confounds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Demand</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of experiment conflict with goals of</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real organizations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effort to conduct and manage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More room for error</a:t>
            </a:r>
          </a:p>
        </p:txBody>
      </p:sp>
    </p:spTree>
    <p:extLst>
      <p:ext uri="{BB962C8B-B14F-4D97-AF65-F5344CB8AC3E}">
        <p14:creationId xmlns:p14="http://schemas.microsoft.com/office/powerpoint/2010/main" val="13095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Causal Inference</a:t>
            </a:r>
          </a:p>
        </p:txBody>
      </p:sp>
      <p:sp>
        <p:nvSpPr>
          <p:cNvPr id="3" name="Text Placeholder 2"/>
          <p:cNvSpPr>
            <a:spLocks noGrp="1"/>
          </p:cNvSpPr>
          <p:nvPr>
            <p:ph type="body" idx="1"/>
          </p:nvPr>
        </p:nvSpPr>
        <p:spPr/>
        <p:txBody>
          <a:bodyPr/>
          <a:lstStyle/>
          <a:p>
            <a:r>
              <a:rPr lang="en-US" dirty="0"/>
              <a:t>Amit #2</a:t>
            </a:r>
          </a:p>
        </p:txBody>
      </p:sp>
    </p:spTree>
    <p:extLst>
      <p:ext uri="{BB962C8B-B14F-4D97-AF65-F5344CB8AC3E}">
        <p14:creationId xmlns:p14="http://schemas.microsoft.com/office/powerpoint/2010/main" val="869964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a:t>
            </a:r>
          </a:p>
        </p:txBody>
      </p:sp>
      <p:sp>
        <p:nvSpPr>
          <p:cNvPr id="3" name="Content Placeholder 2"/>
          <p:cNvSpPr>
            <a:spLocks noGrp="1"/>
          </p:cNvSpPr>
          <p:nvPr>
            <p:ph idx="1"/>
          </p:nvPr>
        </p:nvSpPr>
        <p:spPr/>
        <p:txBody>
          <a:bodyPr>
            <a:normAutofit/>
          </a:bodyPr>
          <a:lstStyle/>
          <a:p>
            <a:r>
              <a:rPr lang="en-US" sz="2800" dirty="0"/>
              <a:t>Sometimes we get lucky and nature effectively runs experiments for us, e.g.:</a:t>
            </a:r>
          </a:p>
          <a:p>
            <a:pPr lvl="1"/>
            <a:endParaRPr lang="en-US" sz="2800" dirty="0"/>
          </a:p>
          <a:p>
            <a:pPr lvl="1"/>
            <a:r>
              <a:rPr lang="en-US" sz="2800" dirty="0"/>
              <a:t>As-if random: People are randomly exposed to water sources</a:t>
            </a:r>
          </a:p>
          <a:p>
            <a:pPr lvl="1"/>
            <a:r>
              <a:rPr lang="en-US" sz="2800" dirty="0"/>
              <a:t>Instrumental variables: A lottery influences military service</a:t>
            </a:r>
          </a:p>
          <a:p>
            <a:pPr lvl="1"/>
            <a:r>
              <a:rPr lang="en-US" sz="2800" dirty="0"/>
              <a:t>Discontinuities: Star ratings get arbitrarily rounded</a:t>
            </a:r>
          </a:p>
          <a:p>
            <a:pPr lvl="1"/>
            <a:r>
              <a:rPr lang="en-US" sz="2800" dirty="0"/>
              <a:t>Difference in differences: Minimum wage changes in just one state</a:t>
            </a:r>
          </a:p>
        </p:txBody>
      </p:sp>
    </p:spTree>
    <p:extLst>
      <p:ext uri="{BB962C8B-B14F-4D97-AF65-F5344CB8AC3E}">
        <p14:creationId xmlns:p14="http://schemas.microsoft.com/office/powerpoint/2010/main" val="1408186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a:t>
            </a:r>
          </a:p>
        </p:txBody>
      </p:sp>
      <p:sp>
        <p:nvSpPr>
          <p:cNvPr id="3" name="Content Placeholder 2"/>
          <p:cNvSpPr>
            <a:spLocks noGrp="1"/>
          </p:cNvSpPr>
          <p:nvPr>
            <p:ph idx="1"/>
          </p:nvPr>
        </p:nvSpPr>
        <p:spPr/>
        <p:txBody>
          <a:bodyPr>
            <a:noAutofit/>
          </a:bodyPr>
          <a:lstStyle/>
          <a:p>
            <a:r>
              <a:rPr lang="en-US" sz="2800" dirty="0"/>
              <a:t>Sometimes we get lucky and nature effectively runs experiments for us, e.g.:</a:t>
            </a:r>
          </a:p>
          <a:p>
            <a:pPr lvl="1"/>
            <a:endParaRPr lang="en-US" sz="2800" dirty="0"/>
          </a:p>
          <a:p>
            <a:pPr lvl="1"/>
            <a:r>
              <a:rPr lang="en-US" sz="2800" dirty="0"/>
              <a:t>As-if random: People are randomly exposed to water sources</a:t>
            </a:r>
          </a:p>
          <a:p>
            <a:pPr lvl="1"/>
            <a:r>
              <a:rPr lang="en-US" sz="2800" dirty="0"/>
              <a:t>Instrumental variables: A lottery influences military service</a:t>
            </a:r>
          </a:p>
          <a:p>
            <a:pPr lvl="1"/>
            <a:r>
              <a:rPr lang="en-US" sz="2800" dirty="0"/>
              <a:t>Discontinuities: Star ratings get arbitrarily rounded</a:t>
            </a:r>
          </a:p>
          <a:p>
            <a:pPr lvl="1"/>
            <a:r>
              <a:rPr lang="en-US" sz="2800" dirty="0"/>
              <a:t>Difference in differences: Minimum wage changes in just one state</a:t>
            </a:r>
          </a:p>
          <a:p>
            <a:pPr lvl="1"/>
            <a:endParaRPr lang="en-US" sz="2800" dirty="0"/>
          </a:p>
          <a:p>
            <a:pPr algn="ctr"/>
            <a:r>
              <a:rPr lang="en-US" sz="2800" dirty="0">
                <a:solidFill>
                  <a:srgbClr val="C00000"/>
                </a:solidFill>
              </a:rPr>
              <a:t>Experiments happen all the time, we just have to notice them</a:t>
            </a:r>
          </a:p>
        </p:txBody>
      </p:sp>
    </p:spTree>
    <p:extLst>
      <p:ext uri="{BB962C8B-B14F-4D97-AF65-F5344CB8AC3E}">
        <p14:creationId xmlns:p14="http://schemas.microsoft.com/office/powerpoint/2010/main" val="443132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92" y="740787"/>
            <a:ext cx="5451627" cy="5056384"/>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As-if random</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Nature randomly assigns conditions</a:t>
            </a:r>
          </a:p>
          <a:p>
            <a:endParaRPr lang="en-US" sz="2800" dirty="0"/>
          </a:p>
          <a:p>
            <a:r>
              <a:rPr lang="en-US" sz="2800" dirty="0"/>
              <a:t>Example: People are randomly exposed to water sources (Snow, 1854)</a:t>
            </a:r>
          </a:p>
        </p:txBody>
      </p:sp>
      <p:sp>
        <p:nvSpPr>
          <p:cNvPr id="10" name="TextBox 9"/>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johnsnowmap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826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859485" y="634946"/>
            <a:ext cx="3690257" cy="1450757"/>
          </a:xfrm>
        </p:spPr>
        <p:txBody>
          <a:bodyPr>
            <a:normAutofit/>
          </a:bodyPr>
          <a:lstStyle/>
          <a:p>
            <a:r>
              <a:rPr lang="en-US" dirty="0"/>
              <a:t>Instrumental variables</a:t>
            </a:r>
          </a:p>
        </p:txBody>
      </p:sp>
      <p:sp>
        <p:nvSpPr>
          <p:cNvPr id="3" name="Content Placeholder 2"/>
          <p:cNvSpPr>
            <a:spLocks noGrp="1"/>
          </p:cNvSpPr>
          <p:nvPr>
            <p:ph idx="1"/>
          </p:nvPr>
        </p:nvSpPr>
        <p:spPr>
          <a:xfrm>
            <a:off x="7859485" y="2198913"/>
            <a:ext cx="3690257" cy="3959839"/>
          </a:xfrm>
        </p:spPr>
        <p:txBody>
          <a:bodyPr>
            <a:noAutofit/>
          </a:bodyPr>
          <a:lstStyle/>
          <a:p>
            <a:r>
              <a:rPr lang="en-US" sz="2800" dirty="0"/>
              <a:t>Idea: An instrument independently shifts the distribution of a treatment</a:t>
            </a:r>
          </a:p>
          <a:p>
            <a:endParaRPr lang="en-US" sz="2800" dirty="0"/>
          </a:p>
          <a:p>
            <a:endParaRPr lang="en-US" sz="2800" dirty="0"/>
          </a:p>
          <a:p>
            <a:r>
              <a:rPr lang="en-US" sz="2800" dirty="0"/>
              <a:t>Example: A lottery influences military service (Angrist, 1990)</a:t>
            </a:r>
          </a:p>
        </p:txBody>
      </p:sp>
      <p:sp>
        <p:nvSpPr>
          <p:cNvPr id="9" name="Oval 8"/>
          <p:cNvSpPr/>
          <p:nvPr/>
        </p:nvSpPr>
        <p:spPr>
          <a:xfrm>
            <a:off x="3035311"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Military service</a:t>
            </a:r>
          </a:p>
        </p:txBody>
      </p:sp>
      <p:sp>
        <p:nvSpPr>
          <p:cNvPr id="10" name="Oval 9"/>
          <p:cNvSpPr/>
          <p:nvPr/>
        </p:nvSpPr>
        <p:spPr>
          <a:xfrm>
            <a:off x="6295864"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Future earnings</a:t>
            </a:r>
          </a:p>
        </p:txBody>
      </p:sp>
      <p:cxnSp>
        <p:nvCxnSpPr>
          <p:cNvPr id="11" name="Straight Arrow Connector 10"/>
          <p:cNvCxnSpPr/>
          <p:nvPr/>
        </p:nvCxnSpPr>
        <p:spPr>
          <a:xfrm>
            <a:off x="4864111" y="4394921"/>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65919" y="4482789"/>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13" name="Oval 12"/>
          <p:cNvSpPr/>
          <p:nvPr/>
        </p:nvSpPr>
        <p:spPr>
          <a:xfrm>
            <a:off x="4665587" y="1695656"/>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Confounds</a:t>
            </a:r>
          </a:p>
        </p:txBody>
      </p:sp>
      <p:cxnSp>
        <p:nvCxnSpPr>
          <p:cNvPr id="14" name="Straight Arrow Connector 13"/>
          <p:cNvCxnSpPr/>
          <p:nvPr/>
        </p:nvCxnSpPr>
        <p:spPr>
          <a:xfrm>
            <a:off x="6226565" y="3256634"/>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99506" y="3480521"/>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Lottery</a:t>
            </a:r>
          </a:p>
        </p:txBody>
      </p:sp>
      <p:cxnSp>
        <p:nvCxnSpPr>
          <p:cNvPr id="16" name="Straight Arrow Connector 15"/>
          <p:cNvCxnSpPr/>
          <p:nvPr/>
        </p:nvCxnSpPr>
        <p:spPr>
          <a:xfrm>
            <a:off x="2128306" y="4394921"/>
            <a:ext cx="907005"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27151" y="3367116"/>
            <a:ext cx="2148840" cy="2029968"/>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p:cNvSpPr/>
          <p:nvPr/>
        </p:nvSpPr>
        <p:spPr>
          <a:xfrm>
            <a:off x="86809" y="3330323"/>
            <a:ext cx="2238205" cy="210312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p:cNvCxnSpPr/>
          <p:nvPr/>
        </p:nvCxnSpPr>
        <p:spPr>
          <a:xfrm flipH="1">
            <a:off x="4596289" y="3256634"/>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27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of causes”</a:t>
            </a:r>
          </a:p>
        </p:txBody>
      </p:sp>
      <p:sp>
        <p:nvSpPr>
          <p:cNvPr id="3" name="Content Placeholder 2"/>
          <p:cNvSpPr>
            <a:spLocks noGrp="1"/>
          </p:cNvSpPr>
          <p:nvPr>
            <p:ph idx="1"/>
          </p:nvPr>
        </p:nvSpPr>
        <p:spPr/>
        <p:txBody>
          <a:bodyPr>
            <a:normAutofit/>
          </a:bodyPr>
          <a:lstStyle/>
          <a:p>
            <a:r>
              <a:rPr lang="en-US" sz="2800" dirty="0"/>
              <a:t>Alternatively, we can ask “what happens if we do X?”, e.g.</a:t>
            </a:r>
          </a:p>
          <a:p>
            <a:endParaRPr lang="en-US" sz="2800" dirty="0"/>
          </a:p>
          <a:p>
            <a:pPr lvl="1"/>
            <a:r>
              <a:rPr lang="en-US" sz="2800" dirty="0"/>
              <a:t>How does education impact future earnings?</a:t>
            </a:r>
          </a:p>
          <a:p>
            <a:pPr lvl="1"/>
            <a:r>
              <a:rPr lang="en-US" sz="2800" dirty="0"/>
              <a:t>What is the effect of advertising on sales?</a:t>
            </a:r>
          </a:p>
          <a:p>
            <a:pPr lvl="1"/>
            <a:r>
              <a:rPr lang="en-US" sz="2800" dirty="0"/>
              <a:t>How does hospitalization affect health?</a:t>
            </a:r>
          </a:p>
          <a:p>
            <a:pPr lvl="1"/>
            <a:endParaRPr lang="en-US" sz="2800" dirty="0"/>
          </a:p>
          <a:p>
            <a:r>
              <a:rPr lang="en-US" sz="2800" dirty="0"/>
              <a:t>This is “forward causal inference”: still hard, but less contentious!</a:t>
            </a:r>
          </a:p>
          <a:p>
            <a:endParaRPr lang="en-US" sz="2800" dirty="0"/>
          </a:p>
        </p:txBody>
      </p:sp>
      <p:sp>
        <p:nvSpPr>
          <p:cNvPr id="5" name="TextBox 4"/>
          <p:cNvSpPr txBox="1"/>
          <p:nvPr/>
        </p:nvSpPr>
        <p:spPr>
          <a:xfrm>
            <a:off x="9251092" y="5953412"/>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Stuart Mill (1843)</a:t>
            </a:r>
          </a:p>
        </p:txBody>
      </p:sp>
    </p:spTree>
    <p:extLst>
      <p:ext uri="{BB962C8B-B14F-4D97-AF65-F5344CB8AC3E}">
        <p14:creationId xmlns:p14="http://schemas.microsoft.com/office/powerpoint/2010/main" val="3985366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643192" y="1331414"/>
            <a:ext cx="5451627" cy="3875130"/>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Regression discontinuities</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Things change around an arbitrarily chosen threshold</a:t>
            </a:r>
          </a:p>
          <a:p>
            <a:endParaRPr lang="en-US" sz="2800" dirty="0"/>
          </a:p>
          <a:p>
            <a:r>
              <a:rPr lang="en-US" sz="2800" dirty="0"/>
              <a:t>Example: Star ratings get arbitrarily rounded (Luca, 2011)</a:t>
            </a:r>
          </a:p>
        </p:txBody>
      </p:sp>
      <p:sp>
        <p:nvSpPr>
          <p:cNvPr id="9" name="TextBox 8"/>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bit.ly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yelpstars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554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11" y="1331414"/>
            <a:ext cx="5076589" cy="3875130"/>
          </a:xfrm>
          <a:prstGeom prst="rect">
            <a:avLst/>
          </a:prstGeom>
        </p:spPr>
      </p:pic>
      <p:sp>
        <p:nvSpPr>
          <p:cNvPr id="2" name="Title 1"/>
          <p:cNvSpPr>
            <a:spLocks noGrp="1"/>
          </p:cNvSpPr>
          <p:nvPr>
            <p:ph type="title"/>
          </p:nvPr>
        </p:nvSpPr>
        <p:spPr>
          <a:xfrm>
            <a:off x="6411685" y="634946"/>
            <a:ext cx="5127171" cy="1450757"/>
          </a:xfrm>
        </p:spPr>
        <p:txBody>
          <a:bodyPr>
            <a:normAutofit/>
          </a:bodyPr>
          <a:lstStyle/>
          <a:p>
            <a:r>
              <a:rPr lang="en-US" dirty="0"/>
              <a:t>Difference in differences</a:t>
            </a:r>
          </a:p>
        </p:txBody>
      </p:sp>
      <p:sp>
        <p:nvSpPr>
          <p:cNvPr id="3" name="Content Placeholder 2"/>
          <p:cNvSpPr>
            <a:spLocks noGrp="1"/>
          </p:cNvSpPr>
          <p:nvPr>
            <p:ph idx="1"/>
          </p:nvPr>
        </p:nvSpPr>
        <p:spPr>
          <a:xfrm>
            <a:off x="6411684" y="2198914"/>
            <a:ext cx="5127172" cy="3670180"/>
          </a:xfrm>
        </p:spPr>
        <p:txBody>
          <a:bodyPr>
            <a:normAutofit/>
          </a:bodyPr>
          <a:lstStyle/>
          <a:p>
            <a:r>
              <a:rPr lang="en-US" sz="2800" dirty="0"/>
              <a:t>Idea: Compare differences after a sudden change with trends in a control group</a:t>
            </a:r>
          </a:p>
          <a:p>
            <a:endParaRPr lang="en-US" sz="2800" dirty="0"/>
          </a:p>
          <a:p>
            <a:r>
              <a:rPr lang="en-US" sz="2800" dirty="0"/>
              <a:t>Example: Minimum wage changes in just one state (Card &amp; Krueger, 1994)</a:t>
            </a:r>
          </a:p>
        </p:txBody>
      </p:sp>
      <p:sp>
        <p:nvSpPr>
          <p:cNvPr id="10" name="TextBox 9"/>
          <p:cNvSpPr txBox="1"/>
          <p:nvPr/>
        </p:nvSpPr>
        <p:spPr>
          <a:xfrm>
            <a:off x="8068235" y="5939965"/>
            <a:ext cx="412376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stats.stackexchange.com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/a/125266</a:t>
            </a:r>
          </a:p>
        </p:txBody>
      </p:sp>
    </p:spTree>
    <p:extLst>
      <p:ext uri="{BB962C8B-B14F-4D97-AF65-F5344CB8AC3E}">
        <p14:creationId xmlns:p14="http://schemas.microsoft.com/office/powerpoint/2010/main" val="2764582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52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55" y="1860257"/>
            <a:ext cx="5798748" cy="1971065"/>
          </a:xfrm>
          <a:prstGeom prst="rect">
            <a:avLst/>
          </a:prstGeom>
        </p:spPr>
      </p:pic>
      <p:sp>
        <p:nvSpPr>
          <p:cNvPr id="10" name="TextBox 9"/>
          <p:cNvSpPr txBox="1"/>
          <p:nvPr/>
        </p:nvSpPr>
        <p:spPr>
          <a:xfrm>
            <a:off x="7608717" y="1663718"/>
            <a:ext cx="2717288" cy="2254070"/>
          </a:xfrm>
          <a:prstGeom prst="rect">
            <a:avLst/>
          </a:prstGeom>
          <a:noFill/>
        </p:spPr>
        <p:txBody>
          <a:bodyPr wrap="square" lIns="134463" tIns="107571" rIns="134463" bIns="107571" rtlCol="0">
            <a:spAutoFit/>
          </a:bodyPr>
          <a:lstStyle/>
          <a:p>
            <a:pPr>
              <a:lnSpc>
                <a:spcPct val="90000"/>
              </a:lnSpc>
              <a:spcAft>
                <a:spcPts val="441"/>
              </a:spcAft>
            </a:pPr>
            <a:r>
              <a:rPr lang="en-US" sz="2941" dirty="0">
                <a:gradFill>
                  <a:gsLst>
                    <a:gs pos="2917">
                      <a:schemeClr val="tx1"/>
                    </a:gs>
                    <a:gs pos="30000">
                      <a:schemeClr val="tx1"/>
                    </a:gs>
                  </a:gsLst>
                  <a:lin ang="5400000" scaled="0"/>
                </a:gradFill>
              </a:rPr>
              <a:t>How many new visits are </a:t>
            </a:r>
            <a:r>
              <a:rPr lang="en-US" sz="2941" i="1" dirty="0">
                <a:gradFill>
                  <a:gsLst>
                    <a:gs pos="2917">
                      <a:schemeClr val="tx1"/>
                    </a:gs>
                    <a:gs pos="30000">
                      <a:schemeClr val="tx1"/>
                    </a:gs>
                  </a:gsLst>
                  <a:lin ang="5400000" scaled="0"/>
                </a:gradFill>
              </a:rPr>
              <a:t>caused</a:t>
            </a:r>
            <a:r>
              <a:rPr lang="en-US" sz="2941"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1725930" y="4045294"/>
                <a:ext cx="8011797" cy="1483597"/>
              </a:xfrm>
              <a:prstGeom prst="rect">
                <a:avLst/>
              </a:prstGeom>
              <a:noFill/>
            </p:spPr>
            <p:txBody>
              <a:bodyPr wrap="square" lIns="134463" tIns="107571" rIns="134463" bIns="107571" rtlCol="0">
                <a:spAutoFit/>
              </a:bodyPr>
              <a:lstStyle/>
              <a:p>
                <a:pPr>
                  <a:lnSpc>
                    <a:spcPct val="90000"/>
                  </a:lnSpc>
                  <a:spcAft>
                    <a:spcPts val="441"/>
                  </a:spcAft>
                </a:pPr>
                <a:r>
                  <a:rPr lang="en-US" sz="2353"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41"/>
                  </a:spcAft>
                </a:pPr>
                <a:endParaRPr lang="en-US" sz="1176" dirty="0">
                  <a:gradFill>
                    <a:gsLst>
                      <a:gs pos="2917">
                        <a:schemeClr val="tx1"/>
                      </a:gs>
                      <a:gs pos="30000">
                        <a:schemeClr val="tx1"/>
                      </a:gs>
                    </a:gsLst>
                    <a:lin ang="5400000" scaled="0"/>
                  </a:gradFill>
                  <a:latin typeface="+mj-lt"/>
                </a:endParaRPr>
              </a:p>
              <a:p>
                <a:pPr>
                  <a:lnSpc>
                    <a:spcPct val="90000"/>
                  </a:lnSpc>
                  <a:spcAft>
                    <a:spcPts val="441"/>
                  </a:spcAft>
                </a:pPr>
                <a14:m>
                  <m:oMath xmlns:m="http://schemas.openxmlformats.org/officeDocument/2006/math">
                    <m:r>
                      <a:rPr lang="en-US" sz="2353" i="1">
                        <a:gradFill>
                          <a:gsLst>
                            <a:gs pos="2917">
                              <a:schemeClr val="tx1"/>
                            </a:gs>
                            <a:gs pos="30000">
                              <a:schemeClr val="tx1"/>
                            </a:gs>
                          </a:gsLst>
                          <a:lin ang="5400000" scaled="0"/>
                        </a:gradFill>
                        <a:latin typeface="Cambria Math" panose="02040503050406030204" pitchFamily="18" charset="0"/>
                      </a:rPr>
                      <m:t>⇒</m:t>
                    </m:r>
                  </m:oMath>
                </a14:m>
                <a:r>
                  <a:rPr lang="en-US" sz="2353"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1725930" y="4045294"/>
                <a:ext cx="8011797" cy="14835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727727" cy="1450757"/>
          </a:xfrm>
        </p:spPr>
        <p:txBody>
          <a:bodyPr/>
          <a:lstStyle/>
          <a:p>
            <a:r>
              <a:rPr lang="en-US" dirty="0"/>
              <a:t>Traffic on normal days to App 1</a:t>
            </a:r>
          </a:p>
        </p:txBody>
      </p:sp>
      <p:sp>
        <p:nvSpPr>
          <p:cNvPr id="4" name="Slide Number Placeholder 3"/>
          <p:cNvSpPr>
            <a:spLocks noGrp="1"/>
          </p:cNvSpPr>
          <p:nvPr>
            <p:ph type="sldNum" sz="quarter" idx="12"/>
          </p:nvPr>
        </p:nvSpPr>
        <p:spPr/>
        <p:txBody>
          <a:bodyPr/>
          <a:lstStyle/>
          <a:p>
            <a:fld id="{34990F19-4AF9-4079-9E3A-38E608497707}" type="slidenum">
              <a:rPr lang="en-US" smtClean="0"/>
              <a:t>53</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48080" y="1759489"/>
            <a:ext cx="528054" cy="140814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4061288" y="3658316"/>
            <a:ext cx="1747718" cy="39328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endParaRPr lang="en-US" sz="1471"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488191" y="2150619"/>
                <a:ext cx="2072981"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𝑜𝑙𝑑</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−1)</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488191" y="2150619"/>
                <a:ext cx="2072981" cy="1054275"/>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4262103" y="4517274"/>
                <a:ext cx="2024939"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𝑛𝑒𝑤</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4262103" y="4517274"/>
                <a:ext cx="2024939" cy="1054275"/>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607336" y="4139796"/>
            <a:ext cx="528054" cy="140814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260630" y="1759489"/>
            <a:ext cx="528054" cy="140814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019567" y="4138502"/>
            <a:ext cx="528054" cy="1408147"/>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6320107" y="3372974"/>
            <a:ext cx="4145137" cy="1194920"/>
          </a:xfrm>
          <a:prstGeom prst="rect">
            <a:avLst/>
          </a:prstGeom>
          <a:noFill/>
        </p:spPr>
        <p:txBody>
          <a:bodyPr wrap="square" lIns="134463" tIns="107571" rIns="134463" bIns="107571" rtlCol="0">
            <a:spAutoFit/>
          </a:bodyPr>
          <a:lstStyle/>
          <a:p>
            <a:pPr>
              <a:lnSpc>
                <a:spcPct val="90000"/>
              </a:lnSpc>
              <a:spcAft>
                <a:spcPts val="441"/>
              </a:spcAft>
            </a:pPr>
            <a:r>
              <a:rPr lang="en-US" sz="2353"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2"/>
          </p:nvPr>
        </p:nvSpPr>
        <p:spPr/>
        <p:txBody>
          <a:bodyPr/>
          <a:lstStyle/>
          <a:p>
            <a:fld id="{34990F19-4AF9-4079-9E3A-38E608497707}" type="slidenum">
              <a:rPr lang="en-US" smtClean="0"/>
              <a:t>54</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48080" y="1759489"/>
            <a:ext cx="528054" cy="140814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4061288" y="3658316"/>
            <a:ext cx="1747718" cy="393282"/>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endParaRPr lang="en-US" sz="1471"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488191" y="2150619"/>
                <a:ext cx="2072981"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
                      <m:sSubPr>
                        <m:ctrlPr>
                          <a:rPr lang="en-US" sz="1765" i="1">
                            <a:gradFill>
                              <a:gsLst>
                                <a:gs pos="0">
                                  <a:srgbClr val="FFFFFF"/>
                                </a:gs>
                                <a:gs pos="100000">
                                  <a:srgbClr val="FFFFFF"/>
                                </a:gs>
                              </a:gsLst>
                              <a:lin ang="5400000" scaled="0"/>
                            </a:gradFill>
                            <a:latin typeface="Cambria Math" charset="0"/>
                          </a:rPr>
                        </m:ctrlPr>
                      </m:sSub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𝑜𝑙𝑑</m:t>
                        </m:r>
                      </m:sub>
                    </m:sSub>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−1)</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488191" y="2150619"/>
                <a:ext cx="2072981" cy="1054275"/>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4262103" y="4517274"/>
                <a:ext cx="2024939" cy="1054275"/>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55" fontAlgn="base">
                  <a:spcBef>
                    <a:spcPct val="0"/>
                  </a:spcBef>
                  <a:spcAft>
                    <a:spcPct val="0"/>
                  </a:spcAft>
                </a:pPr>
                <a14:m>
                  <m:oMath xmlns:m="http://schemas.openxmlformats.org/officeDocument/2006/math">
                    <m:sSubSup>
                      <m:sSubSupPr>
                        <m:ctrlPr>
                          <a:rPr lang="en-US" sz="1765" i="1">
                            <a:gradFill>
                              <a:gsLst>
                                <a:gs pos="0">
                                  <a:srgbClr val="FFFFFF"/>
                                </a:gs>
                                <a:gs pos="100000">
                                  <a:srgbClr val="FFFFFF"/>
                                </a:gs>
                              </a:gsLst>
                              <a:lin ang="5400000" scaled="0"/>
                            </a:gradFill>
                            <a:latin typeface="Cambria Math" charset="0"/>
                          </a:rPr>
                        </m:ctrlPr>
                      </m:sSubSupPr>
                      <m:e>
                        <m:r>
                          <a:rPr lang="en-US" sz="1765" i="1">
                            <a:gradFill>
                              <a:gsLst>
                                <a:gs pos="0">
                                  <a:srgbClr val="FFFFFF"/>
                                </a:gs>
                                <a:gs pos="100000">
                                  <a:srgbClr val="FFFFFF"/>
                                </a:gs>
                              </a:gsLst>
                              <a:lin ang="5400000" scaled="0"/>
                            </a:gradFill>
                            <a:latin typeface="Cambria Math" panose="02040503050406030204" pitchFamily="18" charset="0"/>
                          </a:rPr>
                          <m:t>𝑌</m:t>
                        </m:r>
                      </m:e>
                      <m:sub>
                        <m:r>
                          <a:rPr lang="en-US" sz="1765" i="1">
                            <a:gradFill>
                              <a:gsLst>
                                <a:gs pos="0">
                                  <a:srgbClr val="FFFFFF"/>
                                </a:gs>
                                <a:gs pos="100000">
                                  <a:srgbClr val="FFFFFF"/>
                                </a:gs>
                              </a:gsLst>
                              <a:lin ang="5400000" scaled="0"/>
                            </a:gradFill>
                            <a:latin typeface="Cambria Math" panose="02040503050406030204" pitchFamily="18" charset="0"/>
                          </a:rPr>
                          <m:t>𝑛𝑒𝑤</m:t>
                        </m:r>
                      </m:sub>
                      <m:sup>
                        <m:r>
                          <a:rPr lang="en-US" sz="1765" i="1">
                            <a:gradFill>
                              <a:gsLst>
                                <a:gs pos="0">
                                  <a:srgbClr val="FFFFFF"/>
                                </a:gs>
                                <a:gs pos="100000">
                                  <a:srgbClr val="FFFFFF"/>
                                </a:gs>
                              </a:gsLst>
                              <a:lin ang="5400000" scaled="0"/>
                            </a:gradFill>
                            <a:latin typeface="Cambria Math" panose="02040503050406030204" pitchFamily="18" charset="0"/>
                          </a:rPr>
                          <m:t>′</m:t>
                        </m:r>
                      </m:sup>
                    </m:sSubSup>
                    <m:r>
                      <a:rPr lang="en-US" sz="1765" i="1">
                        <a:gradFill>
                          <a:gsLst>
                            <a:gs pos="0">
                              <a:srgbClr val="FFFFFF"/>
                            </a:gs>
                            <a:gs pos="100000">
                              <a:srgbClr val="FFFFFF"/>
                            </a:gs>
                          </a:gsLst>
                          <a:lin ang="5400000" scaled="0"/>
                        </a:gradFill>
                        <a:latin typeface="Cambria Math" panose="02040503050406030204" pitchFamily="18" charset="0"/>
                      </a:rPr>
                      <m:t>(</m:t>
                    </m:r>
                    <m:r>
                      <a:rPr lang="en-US" sz="1765" i="1">
                        <a:gradFill>
                          <a:gsLst>
                            <a:gs pos="0">
                              <a:srgbClr val="FFFFFF"/>
                            </a:gs>
                            <a:gs pos="100000">
                              <a:srgbClr val="FFFFFF"/>
                            </a:gs>
                          </a:gsLst>
                          <a:lin ang="5400000" scaled="0"/>
                        </a:gradFill>
                        <a:latin typeface="Cambria Math" panose="02040503050406030204" pitchFamily="18" charset="0"/>
                      </a:rPr>
                      <m:t>𝑡</m:t>
                    </m:r>
                    <m:r>
                      <a:rPr lang="en-US" sz="1765" i="1">
                        <a:gradFill>
                          <a:gsLst>
                            <a:gs pos="0">
                              <a:srgbClr val="FFFFFF"/>
                            </a:gs>
                            <a:gs pos="100000">
                              <a:srgbClr val="FFFFFF"/>
                            </a:gs>
                          </a:gsLst>
                          <a:lin ang="5400000" scaled="0"/>
                        </a:gradFill>
                        <a:latin typeface="Cambria Math" panose="02040503050406030204" pitchFamily="18" charset="0"/>
                      </a:rPr>
                      <m:t>)</m:t>
                    </m:r>
                  </m:oMath>
                </a14:m>
                <a:r>
                  <a:rPr lang="en-US" sz="1765" dirty="0">
                    <a:gradFill>
                      <a:gsLst>
                        <a:gs pos="0">
                          <a:srgbClr val="FFFFFF"/>
                        </a:gs>
                        <a:gs pos="100000">
                          <a:srgbClr val="FFFFFF"/>
                        </a:gs>
                      </a:gsLst>
                      <a:lin ang="5400000" scaled="0"/>
                    </a:gradFill>
                  </a:rPr>
                  <a:t> click-throughs from </a:t>
                </a:r>
              </a:p>
              <a:p>
                <a:pPr algn="ctr" defTabSz="685555" fontAlgn="base">
                  <a:spcBef>
                    <a:spcPct val="0"/>
                  </a:spcBef>
                  <a:spcAft>
                    <a:spcPct val="0"/>
                  </a:spcAft>
                </a:pPr>
                <a:r>
                  <a:rPr lang="en-US" sz="1765"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4262103" y="4517274"/>
                <a:ext cx="2024939" cy="1054275"/>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607336" y="4139796"/>
            <a:ext cx="528054" cy="140814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260630" y="1759489"/>
            <a:ext cx="528054" cy="140814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019567" y="4139795"/>
            <a:ext cx="528054" cy="1408147"/>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864987" y="4139794"/>
            <a:ext cx="528054" cy="1408147"/>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6">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2445769" y="4139794"/>
            <a:ext cx="528054" cy="1408147"/>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6188084" y="3372977"/>
                <a:ext cx="4334016" cy="2593663"/>
              </a:xfrm>
              <a:prstGeom prst="rect">
                <a:avLst/>
              </a:prstGeom>
              <a:noFill/>
            </p:spPr>
            <p:txBody>
              <a:bodyPr wrap="square" lIns="134463" tIns="107571" rIns="134463" bIns="107571" rtlCol="0">
                <a:spAutoFit/>
              </a:bodyPr>
              <a:lstStyle/>
              <a:p>
                <a:pPr>
                  <a:lnSpc>
                    <a:spcPct val="90000"/>
                  </a:lnSpc>
                  <a:spcAft>
                    <a:spcPts val="441"/>
                  </a:spcAft>
                </a:pPr>
                <a:r>
                  <a:rPr lang="en-US" sz="2353" b="1" dirty="0">
                    <a:gradFill>
                      <a:gsLst>
                        <a:gs pos="2917">
                          <a:schemeClr val="tx1"/>
                        </a:gs>
                        <a:gs pos="30000">
                          <a:schemeClr val="tx1"/>
                        </a:gs>
                      </a:gsLst>
                      <a:lin ang="5400000" scaled="0"/>
                    </a:gradFill>
                    <a:latin typeface="+mj-lt"/>
                  </a:rPr>
                  <a:t>If demand for App 2 remains constant</a:t>
                </a:r>
                <a:r>
                  <a:rPr lang="en-US" sz="2353"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41"/>
                  </a:spcAft>
                </a:pPr>
                <a14:m>
                  <m:oMathPara xmlns:m="http://schemas.openxmlformats.org/officeDocument/2006/math">
                    <m:oMathParaPr>
                      <m:jc m:val="centerGroup"/>
                    </m:oMathParaPr>
                    <m:oMath xmlns:m="http://schemas.openxmlformats.org/officeDocument/2006/math">
                      <m:r>
                        <a:rPr lang="en-US" sz="2353" i="1" dirty="0">
                          <a:gradFill>
                            <a:gsLst>
                              <a:gs pos="2917">
                                <a:schemeClr val="tx1"/>
                              </a:gs>
                              <a:gs pos="30000">
                                <a:schemeClr val="tx1"/>
                              </a:gs>
                            </a:gsLst>
                            <a:lin ang="5400000" scaled="0"/>
                          </a:gradFill>
                          <a:latin typeface="Cambria Math" panose="02040503050406030204" pitchFamily="18" charset="0"/>
                        </a:rPr>
                        <m:t>𝐶𝑎𝑢𝑠𝑎𝑙</m:t>
                      </m:r>
                      <m:r>
                        <a:rPr lang="en-US" sz="2353" i="1" dirty="0">
                          <a:gradFill>
                            <a:gsLst>
                              <a:gs pos="2917">
                                <a:schemeClr val="tx1"/>
                              </a:gs>
                              <a:gs pos="30000">
                                <a:schemeClr val="tx1"/>
                              </a:gs>
                            </a:gsLst>
                            <a:lin ang="5400000" scaled="0"/>
                          </a:gradFill>
                          <a:latin typeface="Cambria Math" panose="02040503050406030204" pitchFamily="18" charset="0"/>
                        </a:rPr>
                        <m:t> </m:t>
                      </m:r>
                      <m:r>
                        <a:rPr lang="en-US" sz="2353" i="1" dirty="0">
                          <a:gradFill>
                            <a:gsLst>
                              <a:gs pos="2917">
                                <a:schemeClr val="tx1"/>
                              </a:gs>
                              <a:gs pos="30000">
                                <a:schemeClr val="tx1"/>
                              </a:gs>
                            </a:gsLst>
                            <a:lin ang="5400000" scaled="0"/>
                          </a:gradFill>
                          <a:latin typeface="Cambria Math" panose="02040503050406030204" pitchFamily="18" charset="0"/>
                        </a:rPr>
                        <m:t>𝑐𝑙𝑖𝑐𝑘𝑠</m:t>
                      </m:r>
                      <m:r>
                        <a:rPr lang="en-US" sz="2353" i="1" dirty="0">
                          <a:gradFill>
                            <a:gsLst>
                              <a:gs pos="2917">
                                <a:schemeClr val="tx1"/>
                              </a:gs>
                              <a:gs pos="30000">
                                <a:schemeClr val="tx1"/>
                              </a:gs>
                            </a:gsLst>
                            <a:lin ang="5400000" scaled="0"/>
                          </a:gradFill>
                          <a:latin typeface="Cambria Math" panose="02040503050406030204" pitchFamily="18" charset="0"/>
                        </a:rPr>
                        <m:t> =</m:t>
                      </m:r>
                      <m:sSubSup>
                        <m:sSubSupPr>
                          <m:ctrlPr>
                            <a:rPr lang="en-US" sz="2353" i="1">
                              <a:gradFill>
                                <a:gsLst>
                                  <a:gs pos="2917">
                                    <a:schemeClr val="tx1"/>
                                  </a:gs>
                                  <a:gs pos="30000">
                                    <a:schemeClr val="tx1"/>
                                  </a:gs>
                                </a:gsLst>
                                <a:lin ang="5400000" scaled="0"/>
                              </a:gradFill>
                              <a:latin typeface="Cambria Math" charset="0"/>
                            </a:rPr>
                          </m:ctrlPr>
                        </m:sSubSupPr>
                        <m:e>
                          <m:r>
                            <a:rPr lang="en-US" sz="2353" i="1">
                              <a:gradFill>
                                <a:gsLst>
                                  <a:gs pos="2917">
                                    <a:schemeClr val="tx1"/>
                                  </a:gs>
                                  <a:gs pos="30000">
                                    <a:schemeClr val="tx1"/>
                                  </a:gs>
                                </a:gsLst>
                                <a:lin ang="5400000" scaled="0"/>
                              </a:gradFill>
                              <a:latin typeface="Cambria Math" panose="02040503050406030204" pitchFamily="18" charset="0"/>
                            </a:rPr>
                            <m:t>𝑌</m:t>
                          </m:r>
                        </m:e>
                        <m:sub>
                          <m:r>
                            <a:rPr lang="en-US" sz="2353" i="1">
                              <a:gradFill>
                                <a:gsLst>
                                  <a:gs pos="2917">
                                    <a:schemeClr val="tx1"/>
                                  </a:gs>
                                  <a:gs pos="30000">
                                    <a:schemeClr val="tx1"/>
                                  </a:gs>
                                </a:gsLst>
                                <a:lin ang="5400000" scaled="0"/>
                              </a:gradFill>
                              <a:latin typeface="Cambria Math" panose="02040503050406030204" pitchFamily="18" charset="0"/>
                            </a:rPr>
                            <m:t>𝑛𝑒𝑤</m:t>
                          </m:r>
                        </m:sub>
                        <m:sup>
                          <m:r>
                            <a:rPr lang="en-US" sz="2353" i="1">
                              <a:gradFill>
                                <a:gsLst>
                                  <a:gs pos="2917">
                                    <a:schemeClr val="tx1"/>
                                  </a:gs>
                                  <a:gs pos="30000">
                                    <a:schemeClr val="tx1"/>
                                  </a:gs>
                                </a:gsLst>
                                <a:lin ang="5400000" scaled="0"/>
                              </a:gradFill>
                              <a:latin typeface="Cambria Math" panose="02040503050406030204" pitchFamily="18" charset="0"/>
                            </a:rPr>
                            <m:t>′</m:t>
                          </m:r>
                        </m:sup>
                      </m:sSubSup>
                      <m:d>
                        <m:dPr>
                          <m:ctrlPr>
                            <a:rPr lang="en-US" sz="2353" i="1">
                              <a:gradFill>
                                <a:gsLst>
                                  <a:gs pos="2917">
                                    <a:schemeClr val="tx1"/>
                                  </a:gs>
                                  <a:gs pos="30000">
                                    <a:schemeClr val="tx1"/>
                                  </a:gs>
                                </a:gsLst>
                                <a:lin ang="5400000" scaled="0"/>
                              </a:gradFill>
                              <a:latin typeface="Cambria Math" charset="0"/>
                            </a:rPr>
                          </m:ctrlPr>
                        </m:dPr>
                        <m:e>
                          <m:r>
                            <a:rPr lang="en-US" sz="2353" i="1">
                              <a:gradFill>
                                <a:gsLst>
                                  <a:gs pos="2917">
                                    <a:schemeClr val="tx1"/>
                                  </a:gs>
                                  <a:gs pos="30000">
                                    <a:schemeClr val="tx1"/>
                                  </a:gs>
                                </a:gsLst>
                                <a:lin ang="5400000" scaled="0"/>
                              </a:gradFill>
                              <a:latin typeface="Cambria Math" panose="02040503050406030204" pitchFamily="18" charset="0"/>
                            </a:rPr>
                            <m:t>𝑡</m:t>
                          </m:r>
                        </m:e>
                      </m:d>
                      <m:r>
                        <a:rPr lang="en-US" sz="2353" i="1">
                          <a:gradFill>
                            <a:gsLst>
                              <a:gs pos="2917">
                                <a:schemeClr val="tx1"/>
                              </a:gs>
                              <a:gs pos="30000">
                                <a:schemeClr val="tx1"/>
                              </a:gs>
                            </a:gsLst>
                            <a:lin ang="5400000" scaled="0"/>
                          </a:gradFill>
                          <a:latin typeface="Cambria Math" panose="02040503050406030204" pitchFamily="18" charset="0"/>
                        </a:rPr>
                        <m:t>−</m:t>
                      </m:r>
                      <m:sSub>
                        <m:sSubPr>
                          <m:ctrlPr>
                            <a:rPr lang="en-US" sz="2353" i="1">
                              <a:gradFill>
                                <a:gsLst>
                                  <a:gs pos="2917">
                                    <a:schemeClr val="tx1"/>
                                  </a:gs>
                                  <a:gs pos="30000">
                                    <a:schemeClr val="tx1"/>
                                  </a:gs>
                                </a:gsLst>
                                <a:lin ang="5400000" scaled="0"/>
                              </a:gradFill>
                              <a:latin typeface="Cambria Math" charset="0"/>
                            </a:rPr>
                          </m:ctrlPr>
                        </m:sSubPr>
                        <m:e>
                          <m:r>
                            <a:rPr lang="en-US" sz="2353" i="1">
                              <a:gradFill>
                                <a:gsLst>
                                  <a:gs pos="2917">
                                    <a:schemeClr val="tx1"/>
                                  </a:gs>
                                  <a:gs pos="30000">
                                    <a:schemeClr val="tx1"/>
                                  </a:gs>
                                </a:gsLst>
                                <a:lin ang="5400000" scaled="0"/>
                              </a:gradFill>
                              <a:latin typeface="Cambria Math" panose="02040503050406030204" pitchFamily="18" charset="0"/>
                            </a:rPr>
                            <m:t>𝑌</m:t>
                          </m:r>
                        </m:e>
                        <m:sub>
                          <m:r>
                            <a:rPr lang="en-US" sz="2353" i="1">
                              <a:gradFill>
                                <a:gsLst>
                                  <a:gs pos="2917">
                                    <a:schemeClr val="tx1"/>
                                  </a:gs>
                                  <a:gs pos="30000">
                                    <a:schemeClr val="tx1"/>
                                  </a:gs>
                                </a:gsLst>
                                <a:lin ang="5400000" scaled="0"/>
                              </a:gradFill>
                              <a:latin typeface="Cambria Math" panose="02040503050406030204" pitchFamily="18" charset="0"/>
                            </a:rPr>
                            <m:t>𝑜𝑙𝑑</m:t>
                          </m:r>
                        </m:sub>
                      </m:sSub>
                      <m:r>
                        <a:rPr lang="en-US" sz="2353" i="1">
                          <a:gradFill>
                            <a:gsLst>
                              <a:gs pos="2917">
                                <a:schemeClr val="tx1"/>
                              </a:gs>
                              <a:gs pos="30000">
                                <a:schemeClr val="tx1"/>
                              </a:gs>
                            </a:gsLst>
                            <a:lin ang="5400000" scaled="0"/>
                          </a:gradFill>
                          <a:latin typeface="Cambria Math" panose="02040503050406030204" pitchFamily="18" charset="0"/>
                        </a:rPr>
                        <m:t>(</m:t>
                      </m:r>
                      <m:r>
                        <a:rPr lang="en-US" sz="2353" i="1">
                          <a:gradFill>
                            <a:gsLst>
                              <a:gs pos="2917">
                                <a:schemeClr val="tx1"/>
                              </a:gs>
                              <a:gs pos="30000">
                                <a:schemeClr val="tx1"/>
                              </a:gs>
                            </a:gsLst>
                            <a:lin ang="5400000" scaled="0"/>
                          </a:gradFill>
                          <a:latin typeface="Cambria Math" panose="02040503050406030204" pitchFamily="18" charset="0"/>
                        </a:rPr>
                        <m:t>𝑡</m:t>
                      </m:r>
                      <m:r>
                        <a:rPr lang="en-US" sz="2353" i="1">
                          <a:gradFill>
                            <a:gsLst>
                              <a:gs pos="2917">
                                <a:schemeClr val="tx1"/>
                              </a:gs>
                              <a:gs pos="30000">
                                <a:schemeClr val="tx1"/>
                              </a:gs>
                            </a:gsLst>
                            <a:lin ang="5400000" scaled="0"/>
                          </a:gradFill>
                          <a:latin typeface="Cambria Math" panose="02040503050406030204" pitchFamily="18" charset="0"/>
                        </a:rPr>
                        <m:t>−1)</m:t>
                      </m:r>
                    </m:oMath>
                  </m:oMathPara>
                </a14:m>
                <a:endParaRPr lang="en-US" sz="2353"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188084" y="3372977"/>
                <a:ext cx="4334016" cy="2593663"/>
              </a:xfrm>
              <a:prstGeom prst="rect">
                <a:avLst/>
              </a:prstGeom>
              <a:blipFill>
                <a:blip r:embed="rId7"/>
                <a:stretch>
                  <a:fillRect/>
                </a:stretch>
              </a:blipFill>
            </p:spPr>
            <p:txBody>
              <a:bodyPr/>
              <a:lstStyle/>
              <a:p>
                <a:r>
                  <a:rPr lang="en-US">
                    <a:noFill/>
                  </a:rPr>
                  <a:t> </a:t>
                </a:r>
              </a:p>
            </p:txBody>
          </p:sp>
        </mc:Fallback>
      </mc:AlternateContent>
      <p:sp>
        <p:nvSpPr>
          <p:cNvPr id="3" name="TextBox 2"/>
          <p:cNvSpPr txBox="1"/>
          <p:nvPr/>
        </p:nvSpPr>
        <p:spPr>
          <a:xfrm rot="18951216">
            <a:off x="3774540" y="3129428"/>
            <a:ext cx="1692151" cy="706082"/>
          </a:xfrm>
          <a:prstGeom prst="rect">
            <a:avLst/>
          </a:prstGeom>
          <a:noFill/>
        </p:spPr>
        <p:txBody>
          <a:bodyPr wrap="square" lIns="134463" tIns="107571" rIns="134463"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 Spike in visits to App 1</a:t>
            </a:r>
          </a:p>
        </p:txBody>
      </p:sp>
      <p:sp>
        <p:nvSpPr>
          <p:cNvPr id="17" name="TextBox 16"/>
          <p:cNvSpPr txBox="1"/>
          <p:nvPr/>
        </p:nvSpPr>
        <p:spPr>
          <a:xfrm>
            <a:off x="5946584" y="6224168"/>
            <a:ext cx="3735421" cy="561258"/>
          </a:xfrm>
          <a:prstGeom prst="rect">
            <a:avLst/>
          </a:prstGeom>
          <a:noFill/>
        </p:spPr>
        <p:txBody>
          <a:bodyPr wrap="square" lIns="179300" tIns="143440" rIns="179300" bIns="143440" rtlCol="0">
            <a:spAutoFit/>
          </a:bodyPr>
          <a:lstStyle/>
          <a:p>
            <a:pPr>
              <a:lnSpc>
                <a:spcPct val="90000"/>
              </a:lnSpc>
              <a:spcAft>
                <a:spcPts val="588"/>
              </a:spcAft>
            </a:pPr>
            <a:r>
              <a:rPr lang="en-US" sz="1961"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36243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1725929" y="1838330"/>
                <a:ext cx="8740142" cy="1534496"/>
              </a:xfrm>
            </p:spPr>
            <p:txBody>
              <a:bodyPr>
                <a:normAutofit fontScale="92500" lnSpcReduction="10000"/>
              </a:bodyPr>
              <a:lstStyle/>
              <a:p>
                <a:r>
                  <a:rPr lang="en-US" dirty="0"/>
                  <a:t>To compute Causal CTR of Visits to App1 on Visits to App2:</a:t>
                </a:r>
              </a:p>
              <a:p>
                <a:pPr marL="420168" indent="-420168">
                  <a:buFont typeface="Arial" panose="020B0604020202020204" pitchFamily="34" charset="0"/>
                  <a:buChar char="•"/>
                </a:pPr>
                <a:r>
                  <a:rPr lang="en-US" sz="2059" dirty="0"/>
                  <a:t>Compare observed effect of external event separately on Visits to App1, and on Rec. Clicks to App2. </a:t>
                </a:r>
              </a:p>
              <a:p>
                <a:pPr marL="420168" indent="-420168">
                  <a:buFont typeface="Arial" panose="020B0604020202020204" pitchFamily="34" charset="0"/>
                  <a:buChar char="•"/>
                </a:pPr>
                <a:r>
                  <a:rPr lang="en-US" sz="2059" dirty="0"/>
                  <a:t>Causal click-through rate =</a:t>
                </a:r>
                <a14:m>
                  <m:oMath xmlns:m="http://schemas.openxmlformats.org/officeDocument/2006/math">
                    <m:f>
                      <m:fPr>
                        <m:ctrlPr>
                          <a:rPr lang="en-US" sz="2059" i="1">
                            <a:latin typeface="Cambria Math" charset="0"/>
                          </a:rPr>
                        </m:ctrlPr>
                      </m:fPr>
                      <m:num>
                        <m:r>
                          <m:rPr>
                            <m:nor/>
                          </m:rPr>
                          <a:rPr lang="el-GR" sz="2059" dirty="0"/>
                          <m:t>Δ</m:t>
                        </m:r>
                        <m:r>
                          <m:rPr>
                            <m:nor/>
                          </m:rPr>
                          <a:rPr lang="en-US" sz="2059" dirty="0"/>
                          <m:t>(</m:t>
                        </m:r>
                        <m:r>
                          <m:rPr>
                            <m:nor/>
                          </m:rPr>
                          <a:rPr lang="en-US" sz="2059" dirty="0"/>
                          <m:t>Rec</m:t>
                        </m:r>
                        <m:r>
                          <m:rPr>
                            <m:nor/>
                          </m:rPr>
                          <a:rPr lang="en-US" sz="2059" dirty="0"/>
                          <m:t>. </m:t>
                        </m:r>
                        <m:r>
                          <m:rPr>
                            <m:nor/>
                          </m:rPr>
                          <a:rPr lang="en-US" sz="2059" dirty="0"/>
                          <m:t>Click</m:t>
                        </m:r>
                        <m:r>
                          <m:rPr>
                            <m:nor/>
                          </m:rPr>
                          <a:rPr lang="en-US" sz="2059" dirty="0"/>
                          <m:t>−</m:t>
                        </m:r>
                        <m:r>
                          <m:rPr>
                            <m:nor/>
                          </m:rPr>
                          <a:rPr lang="en-US" sz="2059" dirty="0"/>
                          <m:t>throughs</m:t>
                        </m:r>
                        <m:r>
                          <m:rPr>
                            <m:nor/>
                          </m:rPr>
                          <a:rPr lang="en-US" sz="2059" dirty="0"/>
                          <m:t> </m:t>
                        </m:r>
                        <m:r>
                          <m:rPr>
                            <m:nor/>
                          </m:rPr>
                          <a:rPr lang="en-US" sz="2059" dirty="0"/>
                          <m:t>from</m:t>
                        </m:r>
                        <m:r>
                          <m:rPr>
                            <m:nor/>
                          </m:rPr>
                          <a:rPr lang="en-US" sz="2059" dirty="0"/>
                          <m:t> </m:t>
                        </m:r>
                        <m:r>
                          <m:rPr>
                            <m:nor/>
                          </m:rPr>
                          <a:rPr lang="en-US" sz="2059" dirty="0"/>
                          <m:t>App</m:t>
                        </m:r>
                        <m:r>
                          <m:rPr>
                            <m:nor/>
                          </m:rPr>
                          <a:rPr lang="en-US" sz="2059" dirty="0"/>
                          <m:t>1 </m:t>
                        </m:r>
                        <m:r>
                          <m:rPr>
                            <m:nor/>
                          </m:rPr>
                          <a:rPr lang="en-US" sz="2059" dirty="0"/>
                          <m:t>to</m:t>
                        </m:r>
                        <m:r>
                          <m:rPr>
                            <m:nor/>
                          </m:rPr>
                          <a:rPr lang="en-US" sz="2059" dirty="0"/>
                          <m:t> </m:t>
                        </m:r>
                        <m:r>
                          <m:rPr>
                            <m:nor/>
                          </m:rPr>
                          <a:rPr lang="en-US" sz="2059" dirty="0"/>
                          <m:t>App</m:t>
                        </m:r>
                        <m:r>
                          <m:rPr>
                            <m:nor/>
                          </m:rPr>
                          <a:rPr lang="en-US" sz="2059" dirty="0"/>
                          <m:t>2)</m:t>
                        </m:r>
                      </m:num>
                      <m:den>
                        <m:r>
                          <m:rPr>
                            <m:nor/>
                          </m:rPr>
                          <a:rPr lang="el-GR" sz="2059" dirty="0"/>
                          <m:t>Δ</m:t>
                        </m:r>
                        <m:r>
                          <m:rPr>
                            <m:nor/>
                          </m:rPr>
                          <a:rPr lang="en-US" sz="2059" dirty="0"/>
                          <m:t>(</m:t>
                        </m:r>
                        <m:r>
                          <m:rPr>
                            <m:nor/>
                          </m:rPr>
                          <a:rPr lang="en-US" sz="2059" dirty="0"/>
                          <m:t>Visits</m:t>
                        </m:r>
                        <m:r>
                          <m:rPr>
                            <m:nor/>
                          </m:rPr>
                          <a:rPr lang="en-US" sz="2059" dirty="0"/>
                          <m:t> </m:t>
                        </m:r>
                        <m:r>
                          <m:rPr>
                            <m:nor/>
                          </m:rPr>
                          <a:rPr lang="en-US" sz="2059" dirty="0"/>
                          <m:t>to</m:t>
                        </m:r>
                        <m:r>
                          <m:rPr>
                            <m:nor/>
                          </m:rPr>
                          <a:rPr lang="en-US" sz="2059" dirty="0"/>
                          <m:t> </m:t>
                        </m:r>
                        <m:r>
                          <m:rPr>
                            <m:nor/>
                          </m:rPr>
                          <a:rPr lang="en-US" sz="2059" dirty="0"/>
                          <m:t>App</m:t>
                        </m:r>
                        <m:r>
                          <m:rPr>
                            <m:nor/>
                          </m:rPr>
                          <a:rPr lang="en-US" sz="2059"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1725929" y="1838330"/>
                <a:ext cx="8740142" cy="1534496"/>
              </a:xfrm>
              <a:blipFill>
                <a:blip r:embed="rId2"/>
                <a:stretch>
                  <a:fillRect/>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55</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2222" y="4101321"/>
            <a:ext cx="6919239" cy="1715971"/>
          </a:xfrm>
          <a:prstGeom prst="rect">
            <a:avLst/>
          </a:prstGeom>
        </p:spPr>
      </p:pic>
      <p:cxnSp>
        <p:nvCxnSpPr>
          <p:cNvPr id="3" name="Straight Connector 2"/>
          <p:cNvCxnSpPr/>
          <p:nvPr/>
        </p:nvCxnSpPr>
        <p:spPr>
          <a:xfrm>
            <a:off x="6656265" y="4045291"/>
            <a:ext cx="0" cy="78437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 Caveats</a:t>
            </a:r>
          </a:p>
        </p:txBody>
      </p:sp>
      <p:sp>
        <p:nvSpPr>
          <p:cNvPr id="3" name="Content Placeholder 2"/>
          <p:cNvSpPr>
            <a:spLocks noGrp="1"/>
          </p:cNvSpPr>
          <p:nvPr>
            <p:ph idx="1"/>
          </p:nvPr>
        </p:nvSpPr>
        <p:spPr/>
        <p:txBody>
          <a:bodyPr>
            <a:normAutofit/>
          </a:bodyPr>
          <a:lstStyle/>
          <a:p>
            <a:r>
              <a:rPr lang="en-US" sz="2800" dirty="0"/>
              <a:t>Natural experiments are great, but:</a:t>
            </a:r>
          </a:p>
          <a:p>
            <a:endParaRPr lang="en-US" sz="2800" dirty="0"/>
          </a:p>
          <a:p>
            <a:pPr lvl="1"/>
            <a:r>
              <a:rPr lang="en-US" sz="2800" dirty="0"/>
              <a:t>Good natural experiments are hard to find</a:t>
            </a:r>
          </a:p>
          <a:p>
            <a:pPr lvl="1"/>
            <a:r>
              <a:rPr lang="en-US" sz="2800" dirty="0"/>
              <a:t>They rely on many (untestable) assumptions</a:t>
            </a:r>
          </a:p>
          <a:p>
            <a:pPr lvl="1"/>
            <a:r>
              <a:rPr lang="en-US" sz="2800" dirty="0"/>
              <a:t>The treated population may not be the one of interest</a:t>
            </a:r>
          </a:p>
        </p:txBody>
      </p:sp>
    </p:spTree>
    <p:extLst>
      <p:ext uri="{BB962C8B-B14F-4D97-AF65-F5344CB8AC3E}">
        <p14:creationId xmlns:p14="http://schemas.microsoft.com/office/powerpoint/2010/main" val="866277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experiments: Caveats</a:t>
            </a:r>
          </a:p>
        </p:txBody>
      </p:sp>
      <p:sp>
        <p:nvSpPr>
          <p:cNvPr id="3" name="Content Placeholder 2"/>
          <p:cNvSpPr>
            <a:spLocks noGrp="1"/>
          </p:cNvSpPr>
          <p:nvPr>
            <p:ph idx="1"/>
          </p:nvPr>
        </p:nvSpPr>
        <p:spPr/>
        <p:txBody>
          <a:bodyPr>
            <a:normAutofit/>
          </a:bodyPr>
          <a:lstStyle/>
          <a:p>
            <a:r>
              <a:rPr lang="en-US" sz="2800" dirty="0"/>
              <a:t>Natural experiments are great, but:</a:t>
            </a:r>
          </a:p>
          <a:p>
            <a:endParaRPr lang="en-US" sz="2800" dirty="0"/>
          </a:p>
          <a:p>
            <a:pPr lvl="1"/>
            <a:r>
              <a:rPr lang="en-US" sz="2800" dirty="0"/>
              <a:t>Good natural experiments are hard to find</a:t>
            </a:r>
          </a:p>
          <a:p>
            <a:pPr lvl="1"/>
            <a:r>
              <a:rPr lang="en-US" sz="2800" dirty="0"/>
              <a:t>They rely on many (untestable) assumptions</a:t>
            </a:r>
          </a:p>
          <a:p>
            <a:pPr lvl="1"/>
            <a:r>
              <a:rPr lang="en-US" sz="2800" dirty="0"/>
              <a:t>The treated population may not be the one of interest</a:t>
            </a:r>
          </a:p>
          <a:p>
            <a:pPr lvl="1"/>
            <a:endParaRPr lang="en-US" sz="2800" dirty="0"/>
          </a:p>
          <a:p>
            <a:pPr algn="ctr"/>
            <a:r>
              <a:rPr lang="en-US" sz="3000" dirty="0">
                <a:solidFill>
                  <a:srgbClr val="C00000"/>
                </a:solidFill>
              </a:rPr>
              <a:t>Sometimes we can use </a:t>
            </a:r>
            <a:r>
              <a:rPr lang="en-US" sz="3000" i="1" dirty="0">
                <a:solidFill>
                  <a:srgbClr val="C00000"/>
                </a:solidFill>
              </a:rPr>
              <a:t>additional data + algorithms</a:t>
            </a:r>
            <a:r>
              <a:rPr lang="en-US" sz="3000" dirty="0">
                <a:solidFill>
                  <a:srgbClr val="C00000"/>
                </a:solidFill>
              </a:rPr>
              <a:t> to </a:t>
            </a:r>
            <a:r>
              <a:rPr lang="en-US" sz="3000" i="1" dirty="0">
                <a:solidFill>
                  <a:srgbClr val="C00000"/>
                </a:solidFill>
              </a:rPr>
              <a:t>automatically find</a:t>
            </a:r>
            <a:r>
              <a:rPr lang="en-US" sz="3000" dirty="0">
                <a:solidFill>
                  <a:srgbClr val="C00000"/>
                </a:solidFill>
              </a:rPr>
              <a:t> natural experiments</a:t>
            </a:r>
          </a:p>
        </p:txBody>
      </p:sp>
    </p:spTree>
    <p:extLst>
      <p:ext uri="{BB962C8B-B14F-4D97-AF65-F5344CB8AC3E}">
        <p14:creationId xmlns:p14="http://schemas.microsoft.com/office/powerpoint/2010/main" val="75881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CEEF74-683F-4FAE-882D-6DFF593F1988}"/>
              </a:ext>
            </a:extLst>
          </p:cNvPr>
          <p:cNvSpPr>
            <a:spLocks noGrp="1"/>
          </p:cNvSpPr>
          <p:nvPr>
            <p:ph type="title"/>
          </p:nvPr>
        </p:nvSpPr>
        <p:spPr/>
        <p:txBody>
          <a:bodyPr>
            <a:normAutofit/>
          </a:bodyPr>
          <a:lstStyle/>
          <a:p>
            <a:r>
              <a:rPr lang="en-US" dirty="0"/>
              <a:t>What can we do without an experiment or natural experiment?</a:t>
            </a:r>
          </a:p>
        </p:txBody>
      </p:sp>
      <p:sp>
        <p:nvSpPr>
          <p:cNvPr id="3" name="Content Placeholder 2">
            <a:extLst>
              <a:ext uri="{FF2B5EF4-FFF2-40B4-BE49-F238E27FC236}">
                <a16:creationId xmlns:a16="http://schemas.microsoft.com/office/drawing/2014/main" xmlns="" id="{672E0A1D-33D7-4581-82B3-37897FF8C73F}"/>
              </a:ext>
            </a:extLst>
          </p:cNvPr>
          <p:cNvSpPr>
            <a:spLocks noGrp="1"/>
          </p:cNvSpPr>
          <p:nvPr>
            <p:ph idx="1"/>
          </p:nvPr>
        </p:nvSpPr>
        <p:spPr/>
        <p:txBody>
          <a:bodyPr/>
          <a:lstStyle/>
          <a:p>
            <a:r>
              <a:rPr lang="en-US" dirty="0"/>
              <a:t>Condition on the “right” variables</a:t>
            </a:r>
          </a:p>
          <a:p>
            <a:endParaRPr lang="en-US" dirty="0"/>
          </a:p>
          <a:p>
            <a:r>
              <a:rPr lang="en-US" dirty="0"/>
              <a:t>How to find the right variables?</a:t>
            </a:r>
          </a:p>
          <a:p>
            <a:pPr lvl="1"/>
            <a:r>
              <a:rPr lang="en-US" dirty="0"/>
              <a:t>No good answer</a:t>
            </a:r>
          </a:p>
          <a:p>
            <a:pPr lvl="1"/>
            <a:r>
              <a:rPr lang="en-US" dirty="0"/>
              <a:t>Depends on domain knowledge</a:t>
            </a:r>
          </a:p>
          <a:p>
            <a:pPr lvl="1"/>
            <a:r>
              <a:rPr lang="en-US" dirty="0"/>
              <a:t>Many different frameworks (e.g. </a:t>
            </a:r>
            <a:r>
              <a:rPr lang="en-US" dirty="0" err="1"/>
              <a:t>Pearlian</a:t>
            </a:r>
            <a:r>
              <a:rPr lang="en-US" dirty="0"/>
              <a:t> graphical models and do-calculus)</a:t>
            </a:r>
          </a:p>
        </p:txBody>
      </p:sp>
    </p:spTree>
    <p:extLst>
      <p:ext uri="{BB962C8B-B14F-4D97-AF65-F5344CB8AC3E}">
        <p14:creationId xmlns:p14="http://schemas.microsoft.com/office/powerpoint/2010/main" val="238169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1725931" y="1241908"/>
                <a:ext cx="4677650" cy="4589648"/>
              </a:xfrm>
            </p:spPr>
            <p:txBody>
              <a:bodyPr>
                <a:normAutofit lnSpcReduction="10000"/>
              </a:bodyPr>
              <a:lstStyle/>
              <a:p>
                <a:r>
                  <a:rPr lang="en-US" b="1" dirty="0"/>
                  <a:t>Intuition: </a:t>
                </a:r>
                <a:r>
                  <a:rPr lang="en-US" dirty="0"/>
                  <a:t>Compare effect of algorithm on similar users.</a:t>
                </a:r>
              </a:p>
              <a:p>
                <a14:m>
                  <m:oMath xmlns:m="http://schemas.openxmlformats.org/officeDocument/2006/math">
                    <m:r>
                      <a:rPr lang="en-US" sz="2059" i="1">
                        <a:latin typeface="Cambria Math" panose="02040503050406030204" pitchFamily="18" charset="0"/>
                      </a:rPr>
                      <m:t>⇒</m:t>
                    </m:r>
                  </m:oMath>
                </a14:m>
                <a:r>
                  <a:rPr lang="en-US" sz="2059" dirty="0"/>
                  <a:t>Compare users with the same activity level. </a:t>
                </a:r>
              </a:p>
              <a:p>
                <a:endParaRPr lang="en-US" sz="2059" dirty="0"/>
              </a:p>
              <a:p>
                <a:r>
                  <a:rPr lang="en-US" dirty="0"/>
                  <a:t>Steps:</a:t>
                </a:r>
              </a:p>
              <a:p>
                <a:pPr marL="378151" indent="-378151">
                  <a:buFont typeface="+mj-lt"/>
                  <a:buAutoNum type="arabicPeriod"/>
                </a:pPr>
                <a:r>
                  <a:rPr lang="en-US" sz="2059" dirty="0"/>
                  <a:t>Stratify log data based on activity levels.</a:t>
                </a:r>
              </a:p>
              <a:p>
                <a:pPr marL="378151" indent="-378151">
                  <a:buFont typeface="+mj-lt"/>
                  <a:buAutoNum type="arabicPeriod"/>
                </a:pPr>
                <a:r>
                  <a:rPr lang="en-US" sz="2059" dirty="0"/>
                  <a:t>Compare CTR of different algorithms within these strata.</a:t>
                </a:r>
              </a:p>
              <a:p>
                <a:pPr marL="378151" indent="-378151">
                  <a:buFont typeface="+mj-lt"/>
                  <a:buAutoNum type="arabicPeriod"/>
                </a:pPr>
                <a:endParaRPr lang="en-US" sz="2059" dirty="0"/>
              </a:p>
              <a:p>
                <a:r>
                  <a:rPr lang="en-US" sz="2059"/>
                  <a:t>High-dimension? Can </a:t>
                </a:r>
                <a:r>
                  <a:rPr lang="en-US" sz="2059" dirty="0"/>
                  <a:t>derive many complicated methods from this intuition.</a:t>
                </a:r>
              </a:p>
              <a:p>
                <a:endParaRPr lang="en-US" sz="2059"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1725931" y="1241908"/>
                <a:ext cx="4677650" cy="4589648"/>
              </a:xfrm>
              <a:blipFill>
                <a:blip r:embed="rId3"/>
                <a:stretch>
                  <a:fillRect/>
                </a:stretch>
              </a:blipFill>
            </p:spPr>
            <p:txBody>
              <a:bodyPr/>
              <a:lstStyle/>
              <a:p>
                <a:r>
                  <a:rPr lang="en-US">
                    <a:noFill/>
                  </a:rPr>
                  <a:t> </a:t>
                </a:r>
              </a:p>
            </p:txBody>
          </p:sp>
        </mc:Fallback>
      </mc:AlternateContent>
      <p:sp>
        <p:nvSpPr>
          <p:cNvPr id="3" name="Title 2"/>
          <p:cNvSpPr>
            <a:spLocks noGrp="1"/>
          </p:cNvSpPr>
          <p:nvPr>
            <p:ph type="title"/>
          </p:nvPr>
        </p:nvSpPr>
        <p:spPr>
          <a:xfrm>
            <a:off x="1725932" y="289693"/>
            <a:ext cx="8741881" cy="899614"/>
          </a:xfrm>
        </p:spPr>
        <p:txBody>
          <a:bodyPr>
            <a:normAutofit fontScale="90000"/>
          </a:bodyPr>
          <a:lstStyle/>
          <a:p>
            <a:r>
              <a:rPr lang="en-US" dirty="0"/>
              <a:t>General method: Conditioning on variables</a:t>
            </a:r>
          </a:p>
        </p:txBody>
      </p:sp>
      <p:sp>
        <p:nvSpPr>
          <p:cNvPr id="2" name="Slide Number Placeholder 1"/>
          <p:cNvSpPr>
            <a:spLocks noGrp="1"/>
          </p:cNvSpPr>
          <p:nvPr>
            <p:ph type="sldNum" sz="quarter" idx="11"/>
          </p:nvPr>
        </p:nvSpPr>
        <p:spPr/>
        <p:txBody>
          <a:bodyPr/>
          <a:lstStyle/>
          <a:p>
            <a:fld id="{34990F19-4AF9-4079-9E3A-38E608497707}" type="slidenum">
              <a:rPr lang="en-US" smtClean="0"/>
              <a:t>59</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583" y="1768957"/>
            <a:ext cx="3987627" cy="3396867"/>
          </a:xfrm>
          <a:prstGeom prst="rect">
            <a:avLst/>
          </a:prstGeom>
        </p:spPr>
      </p:pic>
    </p:spTree>
    <p:extLst>
      <p:ext uri="{BB962C8B-B14F-4D97-AF65-F5344CB8AC3E}">
        <p14:creationId xmlns:p14="http://schemas.microsoft.com/office/powerpoint/2010/main" val="15763360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Example: Hospitalization on health</a:t>
            </a:r>
          </a:p>
        </p:txBody>
      </p:sp>
      <p:sp>
        <p:nvSpPr>
          <p:cNvPr id="15" name="Content Placeholder 14"/>
          <p:cNvSpPr>
            <a:spLocks noGrp="1"/>
          </p:cNvSpPr>
          <p:nvPr>
            <p:ph idx="1"/>
          </p:nvPr>
        </p:nvSpPr>
        <p:spPr/>
        <p:txBody>
          <a:bodyPr/>
          <a:lstStyle/>
          <a:p>
            <a:pPr marL="91440" lvl="1" indent="-91440">
              <a:spcBef>
                <a:spcPts val="1200"/>
              </a:spcBef>
              <a:spcAft>
                <a:spcPts val="200"/>
              </a:spcAft>
              <a:buSzPct val="100000"/>
              <a:buFont typeface="Calibri" panose="020F0502020204030204" pitchFamily="34" charset="0"/>
              <a:buChar char=" "/>
            </a:pPr>
            <a:r>
              <a:rPr lang="en-US" sz="2800" dirty="0"/>
              <a:t>What’s wrong with estimating this model from observational data?</a:t>
            </a:r>
          </a:p>
          <a:p>
            <a:endParaRPr lang="en-US" dirty="0"/>
          </a:p>
        </p:txBody>
      </p:sp>
      <p:grpSp>
        <p:nvGrpSpPr>
          <p:cNvPr id="16" name="Group 15"/>
          <p:cNvGrpSpPr/>
          <p:nvPr/>
        </p:nvGrpSpPr>
        <p:grpSpPr>
          <a:xfrm>
            <a:off x="3551324" y="3204711"/>
            <a:ext cx="5089353" cy="1828800"/>
            <a:chOff x="3761116" y="3177653"/>
            <a:chExt cx="5089353" cy="1828800"/>
          </a:xfrm>
        </p:grpSpPr>
        <p:sp>
          <p:nvSpPr>
            <p:cNvPr id="6" name="Oval 5"/>
            <p:cNvSpPr/>
            <p:nvPr/>
          </p:nvSpPr>
          <p:spPr>
            <a:xfrm>
              <a:off x="7021669" y="317765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3761116" y="317765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5589916" y="409205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91724" y="417992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grpSp>
      <p:sp>
        <p:nvSpPr>
          <p:cNvPr id="17" name="TextBox 16"/>
          <p:cNvSpPr txBox="1"/>
          <p:nvPr/>
        </p:nvSpPr>
        <p:spPr>
          <a:xfrm>
            <a:off x="9251092" y="5939965"/>
            <a:ext cx="294090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Arrow means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X causes 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45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Experiments and Demo</a:t>
            </a:r>
          </a:p>
        </p:txBody>
      </p:sp>
      <p:sp>
        <p:nvSpPr>
          <p:cNvPr id="3" name="Text Placeholder 2"/>
          <p:cNvSpPr>
            <a:spLocks noGrp="1"/>
          </p:cNvSpPr>
          <p:nvPr>
            <p:ph type="body" idx="1"/>
          </p:nvPr>
        </p:nvSpPr>
        <p:spPr/>
        <p:txBody>
          <a:bodyPr/>
          <a:lstStyle/>
          <a:p>
            <a:r>
              <a:rPr lang="en-US" dirty="0"/>
              <a:t>Andrew #2</a:t>
            </a:r>
          </a:p>
        </p:txBody>
      </p:sp>
    </p:spTree>
    <p:extLst>
      <p:ext uri="{BB962C8B-B14F-4D97-AF65-F5344CB8AC3E}">
        <p14:creationId xmlns:p14="http://schemas.microsoft.com/office/powerpoint/2010/main" val="3728860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ab_shure_meeker.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80" y="1825625"/>
            <a:ext cx="2658534" cy="2205443"/>
          </a:xfrm>
          <a:prstGeom prst="rect">
            <a:avLst/>
          </a:prstGeom>
        </p:spPr>
      </p:pic>
      <p:sp>
        <p:nvSpPr>
          <p:cNvPr id="2" name="Title 1"/>
          <p:cNvSpPr>
            <a:spLocks noGrp="1"/>
          </p:cNvSpPr>
          <p:nvPr>
            <p:ph type="title"/>
          </p:nvPr>
        </p:nvSpPr>
        <p:spPr/>
        <p:txBody>
          <a:bodyPr/>
          <a:lstStyle/>
          <a:p>
            <a:r>
              <a:rPr lang="en-US" dirty="0"/>
              <a:t>Behavioral science labs are very limiting</a:t>
            </a:r>
          </a:p>
        </p:txBody>
      </p:sp>
      <p:sp>
        <p:nvSpPr>
          <p:cNvPr id="3" name="Content Placeholder 2"/>
          <p:cNvSpPr>
            <a:spLocks noGrp="1"/>
          </p:cNvSpPr>
          <p:nvPr>
            <p:ph sz="half" idx="2"/>
          </p:nvPr>
        </p:nvSpPr>
        <p:spPr/>
        <p:txBody>
          <a:bodyPr>
            <a:normAutofit fontScale="77500" lnSpcReduction="20000"/>
          </a:bodyPr>
          <a:lstStyle/>
          <a:p>
            <a:pPr marL="285750" indent="-285750"/>
            <a:r>
              <a:rPr lang="en-US"/>
              <a:t>High degree of procedural control</a:t>
            </a:r>
          </a:p>
          <a:p>
            <a:pPr marL="285750" indent="-285750"/>
            <a:r>
              <a:rPr lang="en-US" b="1"/>
              <a:t>Optimized for causal inference</a:t>
            </a:r>
            <a:endParaRPr lang="en-US"/>
          </a:p>
          <a:p>
            <a:pPr marL="0" indent="0">
              <a:buNone/>
            </a:pPr>
            <a:endParaRPr lang="en-US"/>
          </a:p>
          <a:p>
            <a:pPr marL="0" indent="0">
              <a:buNone/>
            </a:pPr>
            <a:r>
              <a:rPr lang="en-US"/>
              <a:t>But,</a:t>
            </a:r>
            <a:r>
              <a:rPr lang="en-US" b="1"/>
              <a:t> many limitations</a:t>
            </a:r>
            <a:r>
              <a:rPr lang="en-US"/>
              <a:t>:</a:t>
            </a:r>
            <a:endParaRPr lang="en-US" b="1"/>
          </a:p>
          <a:p>
            <a:pPr marL="285750" indent="-285750"/>
            <a:r>
              <a:rPr lang="en-US"/>
              <a:t>Artificial environment</a:t>
            </a:r>
          </a:p>
          <a:p>
            <a:pPr marL="285750" indent="-285750"/>
            <a:r>
              <a:rPr lang="en-US"/>
              <a:t>Simple tasks, demand effects</a:t>
            </a:r>
          </a:p>
          <a:p>
            <a:pPr marL="285750" indent="-285750"/>
            <a:r>
              <a:rPr lang="en-US"/>
              <a:t>Homogeneous (WEIRD)* subject pools</a:t>
            </a:r>
          </a:p>
          <a:p>
            <a:pPr marL="285750" indent="-285750"/>
            <a:r>
              <a:rPr lang="en-US"/>
              <a:t>Time/scale limitations</a:t>
            </a:r>
          </a:p>
          <a:p>
            <a:pPr marL="285750" indent="-285750"/>
            <a:r>
              <a:rPr lang="en-US"/>
              <a:t>Expensive, difficult to set up</a:t>
            </a:r>
          </a:p>
          <a:p>
            <a:pPr marL="285750" indent="-285750"/>
            <a:endParaRPr lang="en-US"/>
          </a:p>
          <a:p>
            <a:pPr marL="0" indent="0">
              <a:buNone/>
            </a:pPr>
            <a:r>
              <a:rPr lang="en-US" b="1"/>
              <a:t>Poor generalization, expensive</a:t>
            </a:r>
            <a:r>
              <a:rPr lang="en-US"/>
              <a:t>, </a:t>
            </a:r>
            <a:r>
              <a:rPr lang="en-US" b="1"/>
              <a:t>slow</a:t>
            </a:r>
            <a:endParaRPr lang="en-US" b="1" dirty="0"/>
          </a:p>
        </p:txBody>
      </p:sp>
      <p:pic>
        <p:nvPicPr>
          <p:cNvPr id="7" name="Picture 2" descr="http://media.dpn.s3.amazonaws.com/25275_07312012_whartonbehaviorlabjing014f.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35847" y="3666857"/>
            <a:ext cx="3746426" cy="2510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65114" y="2023485"/>
            <a:ext cx="1059585" cy="369332"/>
          </a:xfrm>
          <a:prstGeom prst="rect">
            <a:avLst/>
          </a:prstGeom>
          <a:noFill/>
        </p:spPr>
        <p:txBody>
          <a:bodyPr wrap="none" rtlCol="0">
            <a:spAutoFit/>
          </a:bodyPr>
          <a:lstStyle/>
          <a:p>
            <a:r>
              <a:rPr lang="en-US" dirty="0"/>
              <a:t>ca. 1960s</a:t>
            </a:r>
          </a:p>
        </p:txBody>
      </p:sp>
      <p:sp>
        <p:nvSpPr>
          <p:cNvPr id="10" name="TextBox 9"/>
          <p:cNvSpPr txBox="1"/>
          <p:nvPr/>
        </p:nvSpPr>
        <p:spPr>
          <a:xfrm>
            <a:off x="906780" y="5712380"/>
            <a:ext cx="1059585" cy="369332"/>
          </a:xfrm>
          <a:prstGeom prst="rect">
            <a:avLst/>
          </a:prstGeom>
          <a:noFill/>
        </p:spPr>
        <p:txBody>
          <a:bodyPr wrap="none" rtlCol="0">
            <a:spAutoFit/>
          </a:bodyPr>
          <a:lstStyle/>
          <a:p>
            <a:r>
              <a:rPr lang="en-US" dirty="0"/>
              <a:t>ca. 2000s</a:t>
            </a:r>
          </a:p>
        </p:txBody>
      </p:sp>
      <p:sp>
        <p:nvSpPr>
          <p:cNvPr id="4" name="TextBox 3"/>
          <p:cNvSpPr txBox="1"/>
          <p:nvPr/>
        </p:nvSpPr>
        <p:spPr>
          <a:xfrm flipH="1">
            <a:off x="8290969" y="6176963"/>
            <a:ext cx="3816064" cy="646331"/>
          </a:xfrm>
          <a:prstGeom prst="rect">
            <a:avLst/>
          </a:prstGeom>
          <a:noFill/>
        </p:spPr>
        <p:txBody>
          <a:bodyPr wrap="square" rtlCol="0">
            <a:spAutoFit/>
          </a:bodyPr>
          <a:lstStyle/>
          <a:p>
            <a:pPr algn="r"/>
            <a:r>
              <a:rPr lang="en-US" dirty="0"/>
              <a:t>* Western, Educated, Industrialized, Rich, Democratic [</a:t>
            </a:r>
            <a:r>
              <a:rPr lang="en-US" dirty="0" err="1"/>
              <a:t>Henrich</a:t>
            </a:r>
            <a:r>
              <a:rPr lang="en-US" dirty="0"/>
              <a:t> et al. 2010]</a:t>
            </a:r>
          </a:p>
        </p:txBody>
      </p:sp>
    </p:spTree>
    <p:extLst>
      <p:ext uri="{BB962C8B-B14F-4D97-AF65-F5344CB8AC3E}">
        <p14:creationId xmlns:p14="http://schemas.microsoft.com/office/powerpoint/2010/main" val="347089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Experiments are underpowered</a:t>
            </a:r>
          </a:p>
        </p:txBody>
      </p:sp>
      <p:pic>
        <p:nvPicPr>
          <p:cNvPr id="16" name="Picture 2" descr="http://1.bp.blogspot.com/-hOisKED_EYg/VedObNUJRlI/AAAAAAAABQY/GPWZ_w6XycU/s1600/RPP_arrow.png"/>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5674" r="5674"/>
          <a:stretch>
            <a:fillRect/>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ext Placeholder 14"/>
          <p:cNvSpPr>
            <a:spLocks noGrp="1"/>
          </p:cNvSpPr>
          <p:nvPr>
            <p:ph type="body" sz="half" idx="2"/>
          </p:nvPr>
        </p:nvSpPr>
        <p:spPr/>
        <p:txBody>
          <a:bodyPr anchor="ctr" anchorCtr="0">
            <a:normAutofit/>
          </a:bodyPr>
          <a:lstStyle/>
          <a:p>
            <a:r>
              <a:rPr lang="en-US" sz="4000" dirty="0"/>
              <a:t>Two-thirds of psychology studies don’t replicate!</a:t>
            </a:r>
          </a:p>
        </p:txBody>
      </p:sp>
      <p:sp>
        <p:nvSpPr>
          <p:cNvPr id="12" name="TextBox 11"/>
          <p:cNvSpPr txBox="1"/>
          <p:nvPr/>
        </p:nvSpPr>
        <p:spPr>
          <a:xfrm>
            <a:off x="8213257" y="6097970"/>
            <a:ext cx="3160063" cy="646331"/>
          </a:xfrm>
          <a:prstGeom prst="rect">
            <a:avLst/>
          </a:prstGeom>
          <a:noFill/>
        </p:spPr>
        <p:txBody>
          <a:bodyPr wrap="square" rtlCol="0">
            <a:spAutoFit/>
          </a:bodyPr>
          <a:lstStyle/>
          <a:p>
            <a:pPr algn="ctr"/>
            <a:r>
              <a:rPr lang="en-US" dirty="0"/>
              <a:t>Estimating the Reproducibility of Psychological Science (2015)</a:t>
            </a:r>
          </a:p>
        </p:txBody>
      </p:sp>
    </p:spTree>
    <p:extLst>
      <p:ext uri="{BB962C8B-B14F-4D97-AF65-F5344CB8AC3E}">
        <p14:creationId xmlns:p14="http://schemas.microsoft.com/office/powerpoint/2010/main" val="33386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Most social science experiments </a:t>
            </a:r>
            <a:r>
              <a:rPr lang="en-US" b="1" u="sng" dirty="0"/>
              <a:t>aren’t social</a:t>
            </a:r>
          </a:p>
        </p:txBody>
      </p:sp>
      <p:sp>
        <p:nvSpPr>
          <p:cNvPr id="5" name="Text Placeholder 4"/>
          <p:cNvSpPr>
            <a:spLocks noGrp="1"/>
          </p:cNvSpPr>
          <p:nvPr>
            <p:ph idx="1"/>
          </p:nvPr>
        </p:nvSpPr>
        <p:spPr>
          <a:xfrm>
            <a:off x="838200" y="1825625"/>
            <a:ext cx="5861050" cy="4351338"/>
          </a:xfrm>
        </p:spPr>
        <p:txBody>
          <a:bodyPr>
            <a:normAutofit/>
          </a:bodyPr>
          <a:lstStyle/>
          <a:p>
            <a:r>
              <a:rPr lang="en-US" dirty="0"/>
              <a:t>Vast majority of experiments done with individuals, focused on individual behavior: logistically, it’s just easier</a:t>
            </a:r>
          </a:p>
          <a:p>
            <a:endParaRPr lang="en-US" b="1" dirty="0"/>
          </a:p>
          <a:p>
            <a:r>
              <a:rPr lang="en-US" b="1" dirty="0"/>
              <a:t>We actually don’t know the causal effects of policies in many large-scale, collective behavior settings!</a:t>
            </a:r>
            <a:endParaRPr lang="en-US" dirty="0"/>
          </a:p>
          <a:p>
            <a:endParaRPr lang="en-US" dirty="0"/>
          </a:p>
        </p:txBody>
      </p:sp>
      <p:pic>
        <p:nvPicPr>
          <p:cNvPr id="1026" name="Picture 2" descr="Image result for social science experi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824" y="1825625"/>
            <a:ext cx="4952026" cy="327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08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5553" y="255182"/>
            <a:ext cx="3932237" cy="1600200"/>
          </a:xfrm>
        </p:spPr>
        <p:txBody>
          <a:bodyPr>
            <a:normAutofit/>
          </a:bodyPr>
          <a:lstStyle/>
          <a:p>
            <a:r>
              <a:rPr lang="en-US" sz="4400" dirty="0"/>
              <a:t>Economic Inequality</a:t>
            </a:r>
          </a:p>
        </p:txBody>
      </p:sp>
      <p:pic>
        <p:nvPicPr>
          <p:cNvPr id="7" name="Content Placeholder 6"/>
          <p:cNvPicPr>
            <a:picLocks noGrp="1" noChangeAspect="1"/>
          </p:cNvPicPr>
          <p:nvPr>
            <p:ph idx="1"/>
          </p:nvPr>
        </p:nvPicPr>
        <p:blipFill>
          <a:blip r:embed="rId3"/>
          <a:stretch>
            <a:fillRect/>
          </a:stretch>
        </p:blipFill>
        <p:spPr>
          <a:xfrm>
            <a:off x="5515238" y="297712"/>
            <a:ext cx="5699486" cy="6077534"/>
          </a:xfrm>
          <a:prstGeom prst="rect">
            <a:avLst/>
          </a:prstGeom>
        </p:spPr>
      </p:pic>
      <p:sp>
        <p:nvSpPr>
          <p:cNvPr id="8" name="Text Placeholder 7"/>
          <p:cNvSpPr>
            <a:spLocks noGrp="1"/>
          </p:cNvSpPr>
          <p:nvPr>
            <p:ph type="body" sz="half" idx="2"/>
          </p:nvPr>
        </p:nvSpPr>
        <p:spPr>
          <a:xfrm>
            <a:off x="839788" y="2057399"/>
            <a:ext cx="3932237" cy="4395081"/>
          </a:xfrm>
        </p:spPr>
        <p:txBody>
          <a:bodyPr>
            <a:noAutofit/>
          </a:bodyPr>
          <a:lstStyle/>
          <a:p>
            <a:r>
              <a:rPr lang="en-US" sz="2400" dirty="0"/>
              <a:t>Social mobility: if you work hard, can you be more successful than your parents?</a:t>
            </a:r>
          </a:p>
          <a:p>
            <a:endParaRPr lang="en-US" sz="2400" dirty="0"/>
          </a:p>
          <a:p>
            <a:pPr marL="285750" indent="-285750">
              <a:buFont typeface="Arial" panose="020B0604020202020204" pitchFamily="34" charset="0"/>
              <a:buChar char="•"/>
            </a:pPr>
            <a:r>
              <a:rPr lang="en-US" sz="2400" dirty="0"/>
              <a:t>How do social safety nets, economic redistribution, etc. affect social mobility and resulting inequality?</a:t>
            </a:r>
          </a:p>
          <a:p>
            <a:pPr marL="285750" indent="-285750">
              <a:buFont typeface="Arial" panose="020B0604020202020204" pitchFamily="34" charset="0"/>
              <a:buChar char="•"/>
            </a:pPr>
            <a:r>
              <a:rPr lang="en-US" sz="2400" dirty="0"/>
              <a:t>What </a:t>
            </a:r>
            <a:r>
              <a:rPr lang="en-US" sz="2400" b="1" dirty="0"/>
              <a:t>policies can we enact </a:t>
            </a:r>
            <a:r>
              <a:rPr lang="en-US" sz="2400" dirty="0"/>
              <a:t>that will improve social mobility or reduce inequality?</a:t>
            </a:r>
          </a:p>
        </p:txBody>
      </p:sp>
      <p:sp>
        <p:nvSpPr>
          <p:cNvPr id="2" name="TextBox 1"/>
          <p:cNvSpPr txBox="1"/>
          <p:nvPr/>
        </p:nvSpPr>
        <p:spPr>
          <a:xfrm>
            <a:off x="5885120" y="6452481"/>
            <a:ext cx="6145620" cy="369332"/>
          </a:xfrm>
          <a:prstGeom prst="rect">
            <a:avLst/>
          </a:prstGeom>
          <a:noFill/>
        </p:spPr>
        <p:txBody>
          <a:bodyPr wrap="square" rtlCol="0">
            <a:spAutoFit/>
          </a:bodyPr>
          <a:lstStyle/>
          <a:p>
            <a:r>
              <a:rPr lang="en-US" i="1" dirty="0"/>
              <a:t>The American Dream, Quantified at Last. </a:t>
            </a:r>
            <a:r>
              <a:rPr lang="en-US" dirty="0" err="1"/>
              <a:t>NYTimes</a:t>
            </a:r>
            <a:r>
              <a:rPr lang="en-US" dirty="0"/>
              <a:t>, Dec. 8 2016.</a:t>
            </a:r>
          </a:p>
        </p:txBody>
      </p:sp>
    </p:spTree>
    <p:extLst>
      <p:ext uri="{BB962C8B-B14F-4D97-AF65-F5344CB8AC3E}">
        <p14:creationId xmlns:p14="http://schemas.microsoft.com/office/powerpoint/2010/main" val="3977723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of Governance</a:t>
            </a:r>
          </a:p>
        </p:txBody>
      </p:sp>
      <p:pic>
        <p:nvPicPr>
          <p:cNvPr id="3074" name="Picture 2" descr="Danish PM Bernie Sanders"/>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97136" y="2030995"/>
            <a:ext cx="6979660" cy="416453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p:cNvSpPr/>
          <p:nvPr/>
        </p:nvSpPr>
        <p:spPr>
          <a:xfrm>
            <a:off x="7084900" y="365127"/>
            <a:ext cx="4217438" cy="2127380"/>
          </a:xfrm>
          <a:prstGeom prst="wedgeEllipseCallout">
            <a:avLst>
              <a:gd name="adj1" fmla="val -41187"/>
              <a:gd name="adj2" fmla="val 6776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t>I think we should look to countries like Denmark, like Sweden and Norway, and learn from what they have accomplished for their working people</a:t>
            </a:r>
          </a:p>
        </p:txBody>
      </p:sp>
      <p:sp>
        <p:nvSpPr>
          <p:cNvPr id="6" name="Text Placeholder 7"/>
          <p:cNvSpPr txBox="1">
            <a:spLocks/>
          </p:cNvSpPr>
          <p:nvPr/>
        </p:nvSpPr>
        <p:spPr>
          <a:xfrm>
            <a:off x="8572498" y="2645228"/>
            <a:ext cx="3439888" cy="40494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What would happen if we suddenly replaced our current political system with a Scandinavian “socialist state”?</a:t>
            </a:r>
          </a:p>
          <a:p>
            <a:pPr marL="0" indent="0">
              <a:buNone/>
            </a:pPr>
            <a:endParaRPr lang="en-US" sz="2400" dirty="0"/>
          </a:p>
          <a:p>
            <a:pPr marL="0" indent="0">
              <a:buNone/>
            </a:pPr>
            <a:r>
              <a:rPr lang="en-US" sz="2400" dirty="0"/>
              <a:t>Would everyone be happier?</a:t>
            </a:r>
          </a:p>
          <a:p>
            <a:pPr marL="0" indent="0">
              <a:buNone/>
            </a:pPr>
            <a:r>
              <a:rPr lang="en-US" sz="2400" dirty="0"/>
              <a:t>Or would it be culturally untenable?</a:t>
            </a:r>
          </a:p>
        </p:txBody>
      </p:sp>
    </p:spTree>
    <p:extLst>
      <p:ext uri="{BB962C8B-B14F-4D97-AF65-F5344CB8AC3E}">
        <p14:creationId xmlns:p14="http://schemas.microsoft.com/office/powerpoint/2010/main" val="310682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400" dirty="0"/>
              <a:t>The </a:t>
            </a:r>
            <a:r>
              <a:rPr lang="en-US" sz="4400" b="1" dirty="0"/>
              <a:t>black box of m</a:t>
            </a:r>
            <a:r>
              <a:rPr lang="en-US" sz="4400" dirty="0"/>
              <a:t>acroeconomic policy</a:t>
            </a:r>
          </a:p>
        </p:txBody>
      </p:sp>
      <p:pic>
        <p:nvPicPr>
          <p:cNvPr id="6" name="Content Placeholder 5"/>
          <p:cNvPicPr>
            <a:picLocks noGrp="1" noChangeAspect="1"/>
          </p:cNvPicPr>
          <p:nvPr>
            <p:ph idx="1"/>
          </p:nvPr>
        </p:nvPicPr>
        <p:blipFill rotWithShape="1">
          <a:blip r:embed="rId2"/>
          <a:stretch/>
        </p:blipFill>
        <p:spPr>
          <a:xfrm>
            <a:off x="5442002" y="211299"/>
            <a:ext cx="5654572" cy="6425878"/>
          </a:xfrm>
          <a:prstGeom prst="rect">
            <a:avLst/>
          </a:prstGeom>
          <a:effectLst/>
        </p:spPr>
      </p:pic>
      <p:sp>
        <p:nvSpPr>
          <p:cNvPr id="8" name="Text Placeholder 7"/>
          <p:cNvSpPr>
            <a:spLocks noGrp="1"/>
          </p:cNvSpPr>
          <p:nvPr>
            <p:ph type="body" sz="half" idx="2"/>
          </p:nvPr>
        </p:nvSpPr>
        <p:spPr/>
        <p:txBody>
          <a:bodyPr>
            <a:normAutofit/>
          </a:bodyPr>
          <a:lstStyle/>
          <a:p>
            <a:endParaRPr lang="en-US" sz="2400" dirty="0"/>
          </a:p>
          <a:p>
            <a:r>
              <a:rPr lang="en-US" sz="2400" dirty="0"/>
              <a:t>There are no clear theories behind whether </a:t>
            </a:r>
            <a:r>
              <a:rPr lang="en-US" sz="2400" b="1" dirty="0"/>
              <a:t>lowering</a:t>
            </a:r>
            <a:r>
              <a:rPr lang="en-US" sz="2400" dirty="0"/>
              <a:t> interest rates, </a:t>
            </a:r>
            <a:r>
              <a:rPr lang="en-US" sz="2400" b="1" dirty="0"/>
              <a:t>tightening</a:t>
            </a:r>
            <a:r>
              <a:rPr lang="en-US" sz="2400" dirty="0"/>
              <a:t> interest rates, or </a:t>
            </a:r>
            <a:r>
              <a:rPr lang="en-US" sz="2400" b="1" dirty="0"/>
              <a:t>quantitative easing </a:t>
            </a:r>
            <a:r>
              <a:rPr lang="en-US" sz="2400" dirty="0"/>
              <a:t>work as intended.</a:t>
            </a:r>
          </a:p>
          <a:p>
            <a:endParaRPr lang="en-US" sz="2400" dirty="0"/>
          </a:p>
          <a:p>
            <a:r>
              <a:rPr lang="en-US" sz="2400" dirty="0"/>
              <a:t>Given a sufficiently large simulated economy, can we study these experimentally?</a:t>
            </a:r>
          </a:p>
        </p:txBody>
      </p:sp>
    </p:spTree>
    <p:extLst>
      <p:ext uri="{BB962C8B-B14F-4D97-AF65-F5344CB8AC3E}">
        <p14:creationId xmlns:p14="http://schemas.microsoft.com/office/powerpoint/2010/main" val="3279128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 about them experiments…</a:t>
            </a:r>
          </a:p>
        </p:txBody>
      </p:sp>
      <p:sp>
        <p:nvSpPr>
          <p:cNvPr id="6" name="Content Placeholder 5"/>
          <p:cNvSpPr>
            <a:spLocks noGrp="1"/>
          </p:cNvSpPr>
          <p:nvPr>
            <p:ph idx="1"/>
          </p:nvPr>
        </p:nvSpPr>
        <p:spPr/>
        <p:txBody>
          <a:bodyPr/>
          <a:lstStyle/>
          <a:p>
            <a:r>
              <a:rPr lang="en-US" dirty="0"/>
              <a:t>They’re costly to run</a:t>
            </a:r>
          </a:p>
          <a:p>
            <a:r>
              <a:rPr lang="en-US" dirty="0"/>
              <a:t>Yet limited in the types of questions they can answer</a:t>
            </a:r>
          </a:p>
          <a:p>
            <a:r>
              <a:rPr lang="en-US" dirty="0"/>
              <a:t>Published experimental research is probably wrong</a:t>
            </a:r>
          </a:p>
          <a:p>
            <a:r>
              <a:rPr lang="en-US" dirty="0"/>
              <a:t>They’re far from answering many big important questions</a:t>
            </a:r>
          </a:p>
          <a:p>
            <a:endParaRPr lang="en-US" dirty="0"/>
          </a:p>
          <a:p>
            <a:pPr marL="0" indent="0">
              <a:buNone/>
            </a:pPr>
            <a:r>
              <a:rPr lang="en-US" dirty="0"/>
              <a:t>How do we fix this?</a:t>
            </a:r>
          </a:p>
          <a:p>
            <a:endParaRPr lang="en-US" dirty="0"/>
          </a:p>
        </p:txBody>
      </p:sp>
    </p:spTree>
    <p:extLst>
      <p:ext uri="{BB962C8B-B14F-4D97-AF65-F5344CB8AC3E}">
        <p14:creationId xmlns:p14="http://schemas.microsoft.com/office/powerpoint/2010/main" val="1077593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lab_shure_meeker.tif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9799" y="3872237"/>
            <a:ext cx="822045" cy="681944"/>
          </a:xfrm>
          <a:prstGeom prst="rect">
            <a:avLst/>
          </a:prstGeom>
        </p:spPr>
      </p:pic>
      <p:pic>
        <p:nvPicPr>
          <p:cNvPr id="36" name="Picture 2" descr="https://promutechinc.files.wordpress.com/2015/07/the-interne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20" y="3208609"/>
            <a:ext cx="3483101" cy="174155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8"/>
          <p:cNvSpPr>
            <a:spLocks noGrp="1"/>
          </p:cNvSpPr>
          <p:nvPr>
            <p:ph type="title"/>
          </p:nvPr>
        </p:nvSpPr>
        <p:spPr/>
        <p:txBody>
          <a:bodyPr/>
          <a:lstStyle/>
          <a:p>
            <a:r>
              <a:rPr lang="en-US" dirty="0"/>
              <a:t>Expanding the experiment design space</a:t>
            </a:r>
            <a:endParaRPr lang="en-US" b="1" dirty="0"/>
          </a:p>
        </p:txBody>
      </p:sp>
      <p:cxnSp>
        <p:nvCxnSpPr>
          <p:cNvPr id="7" name="Straight Arrow Connector 6"/>
          <p:cNvCxnSpPr/>
          <p:nvPr/>
        </p:nvCxnSpPr>
        <p:spPr>
          <a:xfrm flipV="1">
            <a:off x="5240932" y="2471504"/>
            <a:ext cx="0" cy="1749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40932" y="4220760"/>
            <a:ext cx="17395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467781" y="4220760"/>
            <a:ext cx="773151" cy="10437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10814" y="1690688"/>
            <a:ext cx="1434688" cy="707886"/>
          </a:xfrm>
          <a:prstGeom prst="rect">
            <a:avLst/>
          </a:prstGeom>
          <a:noFill/>
        </p:spPr>
        <p:txBody>
          <a:bodyPr wrap="none" rtlCol="0">
            <a:spAutoFit/>
          </a:bodyPr>
          <a:lstStyle/>
          <a:p>
            <a:r>
              <a:rPr lang="en-US" sz="2000" b="1" u="sng" dirty="0"/>
              <a:t>Complexity,</a:t>
            </a:r>
          </a:p>
          <a:p>
            <a:pPr algn="ctr"/>
            <a:r>
              <a:rPr lang="en-US" sz="2000" b="1" u="sng" dirty="0"/>
              <a:t>Realism</a:t>
            </a:r>
          </a:p>
        </p:txBody>
      </p:sp>
      <p:sp>
        <p:nvSpPr>
          <p:cNvPr id="11" name="TextBox 10"/>
          <p:cNvSpPr txBox="1"/>
          <p:nvPr/>
        </p:nvSpPr>
        <p:spPr>
          <a:xfrm>
            <a:off x="3457775" y="5393005"/>
            <a:ext cx="1260845" cy="409869"/>
          </a:xfrm>
          <a:prstGeom prst="rect">
            <a:avLst/>
          </a:prstGeom>
          <a:noFill/>
        </p:spPr>
        <p:txBody>
          <a:bodyPr wrap="none" rtlCol="0">
            <a:spAutoFit/>
          </a:bodyPr>
          <a:lstStyle/>
          <a:p>
            <a:r>
              <a:rPr lang="en-US" sz="2000" b="1" u="sng" dirty="0"/>
              <a:t>Size, Scale</a:t>
            </a:r>
          </a:p>
        </p:txBody>
      </p:sp>
      <p:sp>
        <p:nvSpPr>
          <p:cNvPr id="12" name="TextBox 11"/>
          <p:cNvSpPr txBox="1"/>
          <p:nvPr/>
        </p:nvSpPr>
        <p:spPr>
          <a:xfrm>
            <a:off x="7122776" y="4015825"/>
            <a:ext cx="2602636" cy="400110"/>
          </a:xfrm>
          <a:prstGeom prst="rect">
            <a:avLst/>
          </a:prstGeom>
          <a:noFill/>
        </p:spPr>
        <p:txBody>
          <a:bodyPr wrap="none" rtlCol="0">
            <a:spAutoFit/>
          </a:bodyPr>
          <a:lstStyle/>
          <a:p>
            <a:r>
              <a:rPr lang="en-US" sz="2000" b="1" u="sng" dirty="0"/>
              <a:t>Duration, Participation</a:t>
            </a:r>
          </a:p>
        </p:txBody>
      </p:sp>
      <p:sp>
        <p:nvSpPr>
          <p:cNvPr id="2" name="TextBox 1"/>
          <p:cNvSpPr txBox="1"/>
          <p:nvPr/>
        </p:nvSpPr>
        <p:spPr>
          <a:xfrm>
            <a:off x="5369423" y="4448035"/>
            <a:ext cx="1500148" cy="409869"/>
          </a:xfrm>
          <a:prstGeom prst="rect">
            <a:avLst/>
          </a:prstGeom>
          <a:noFill/>
        </p:spPr>
        <p:txBody>
          <a:bodyPr wrap="none" rtlCol="0">
            <a:spAutoFit/>
          </a:bodyPr>
          <a:lstStyle/>
          <a:p>
            <a:r>
              <a:rPr lang="en-US" sz="2000" dirty="0">
                <a:solidFill>
                  <a:srgbClr val="FF0000"/>
                </a:solidFill>
              </a:rPr>
              <a:t>Physical labs</a:t>
            </a:r>
          </a:p>
        </p:txBody>
      </p:sp>
      <p:sp>
        <p:nvSpPr>
          <p:cNvPr id="3" name="TextBox 2"/>
          <p:cNvSpPr txBox="1"/>
          <p:nvPr/>
        </p:nvSpPr>
        <p:spPr>
          <a:xfrm>
            <a:off x="7122776" y="4415935"/>
            <a:ext cx="3587205" cy="717271"/>
          </a:xfrm>
          <a:prstGeom prst="rect">
            <a:avLst/>
          </a:prstGeom>
          <a:noFill/>
        </p:spPr>
        <p:txBody>
          <a:bodyPr wrap="none" rtlCol="0">
            <a:spAutoFit/>
          </a:bodyPr>
          <a:lstStyle/>
          <a:p>
            <a:pPr marL="285750" indent="-285750">
              <a:buFont typeface="Arial" panose="020B0604020202020204" pitchFamily="34" charset="0"/>
              <a:buChar char="•"/>
            </a:pPr>
            <a:r>
              <a:rPr lang="en-US" sz="2000" dirty="0"/>
              <a:t>Longer periods of time</a:t>
            </a:r>
          </a:p>
          <a:p>
            <a:pPr marL="285750" indent="-285750">
              <a:buFont typeface="Arial" panose="020B0604020202020204" pitchFamily="34" charset="0"/>
              <a:buChar char="•"/>
            </a:pPr>
            <a:r>
              <a:rPr lang="en-US" sz="2000" dirty="0"/>
              <a:t>Fewer constraints on location</a:t>
            </a:r>
          </a:p>
        </p:txBody>
      </p:sp>
      <p:sp>
        <p:nvSpPr>
          <p:cNvPr id="13" name="TextBox 12"/>
          <p:cNvSpPr txBox="1"/>
          <p:nvPr/>
        </p:nvSpPr>
        <p:spPr>
          <a:xfrm>
            <a:off x="3457775" y="5810580"/>
            <a:ext cx="3471912"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More samples of data</a:t>
            </a:r>
          </a:p>
          <a:p>
            <a:pPr marL="285750" indent="-285750">
              <a:buFont typeface="Arial" panose="020B0604020202020204" pitchFamily="34" charset="0"/>
              <a:buChar char="•"/>
            </a:pPr>
            <a:r>
              <a:rPr lang="en-US" sz="2000" dirty="0"/>
              <a:t>Large-scale social interaction</a:t>
            </a:r>
          </a:p>
        </p:txBody>
      </p:sp>
      <p:sp>
        <p:nvSpPr>
          <p:cNvPr id="14" name="TextBox 13"/>
          <p:cNvSpPr txBox="1"/>
          <p:nvPr/>
        </p:nvSpPr>
        <p:spPr>
          <a:xfrm>
            <a:off x="5369423" y="1706739"/>
            <a:ext cx="3958712"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Realistic </a:t>
            </a:r>
            <a:r>
              <a:rPr lang="en-US" sz="2000" i="1" dirty="0"/>
              <a:t>vs.</a:t>
            </a:r>
            <a:r>
              <a:rPr lang="en-US" sz="2000" dirty="0"/>
              <a:t> abstract, simple tasks</a:t>
            </a:r>
          </a:p>
          <a:p>
            <a:pPr marL="285750" indent="-285750">
              <a:buFont typeface="Arial" panose="020B0604020202020204" pitchFamily="34" charset="0"/>
              <a:buChar char="•"/>
            </a:pPr>
            <a:r>
              <a:rPr lang="en-US" sz="2000" dirty="0"/>
              <a:t>More precise instrumentation</a:t>
            </a:r>
          </a:p>
        </p:txBody>
      </p:sp>
      <p:cxnSp>
        <p:nvCxnSpPr>
          <p:cNvPr id="5" name="Straight Arrow Connector 4"/>
          <p:cNvCxnSpPr/>
          <p:nvPr/>
        </p:nvCxnSpPr>
        <p:spPr>
          <a:xfrm flipV="1">
            <a:off x="5566805" y="2911634"/>
            <a:ext cx="543922" cy="9012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435693" y="4701764"/>
            <a:ext cx="259318" cy="71622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646986" y="3758848"/>
            <a:ext cx="1103932" cy="35690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51325" y="2500723"/>
            <a:ext cx="3321892" cy="707886"/>
          </a:xfrm>
          <a:prstGeom prst="rect">
            <a:avLst/>
          </a:prstGeom>
          <a:noFill/>
        </p:spPr>
        <p:txBody>
          <a:bodyPr wrap="square" rtlCol="0">
            <a:spAutoFit/>
          </a:bodyPr>
          <a:lstStyle/>
          <a:p>
            <a:pPr algn="ctr"/>
            <a:r>
              <a:rPr lang="en-US" sz="2000" dirty="0">
                <a:solidFill>
                  <a:srgbClr val="0070C0"/>
                </a:solidFill>
              </a:rPr>
              <a:t>A software-based “virtual lab” with online participants</a:t>
            </a:r>
          </a:p>
        </p:txBody>
      </p:sp>
    </p:spTree>
    <p:extLst>
      <p:ext uri="{BB962C8B-B14F-4D97-AF65-F5344CB8AC3E}">
        <p14:creationId xmlns:p14="http://schemas.microsoft.com/office/powerpoint/2010/main" val="28648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p:bldP spid="14" grpId="0"/>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i.kinja-img.com/gawker-media/image/upload/s--pEKSmwzm--/c_scale,fl_progressive,q_80,w_800/14142288153251886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1124" y="5016254"/>
            <a:ext cx="1823950" cy="10008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romutechinc.files.wordpress.com/2015/07/the-interne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135" y="1570723"/>
            <a:ext cx="4826727" cy="2413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Behavioral experiments + the Internet</a:t>
            </a:r>
          </a:p>
        </p:txBody>
      </p:sp>
      <p:pic>
        <p:nvPicPr>
          <p:cNvPr id="3" name="Picture 2" descr="http://media.dpn.s3.amazonaws.com/25275_07312012_whartonbehaviorlabjing014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199" y="1570723"/>
            <a:ext cx="2653937" cy="17781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www.gsb.stanford.edu/sites/gsb/files/styles/1630x_variable/public/resources/photo-researcher-field.jpg?itok=31UBo39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8862" y="1570723"/>
            <a:ext cx="3034938" cy="1778138"/>
          </a:xfrm>
          <a:prstGeom prst="rect">
            <a:avLst/>
          </a:prstGeom>
          <a:noFill/>
          <a:extLst>
            <a:ext uri="{909E8E84-426E-40DD-AFC4-6F175D3DCCD1}">
              <a14:hiddenFill xmlns:a14="http://schemas.microsoft.com/office/drawing/2010/main">
                <a:solidFill>
                  <a:srgbClr val="FFFFFF"/>
                </a:solidFill>
              </a14:hiddenFill>
            </a:ext>
          </a:extLst>
        </p:spPr>
      </p:pic>
      <p:sp>
        <p:nvSpPr>
          <p:cNvPr id="5" name="Left-Right Arrow 4"/>
          <p:cNvSpPr/>
          <p:nvPr/>
        </p:nvSpPr>
        <p:spPr>
          <a:xfrm>
            <a:off x="838199" y="2978320"/>
            <a:ext cx="10190959" cy="13498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http://green-leads.web5.hubspot.com/Portals/53598/images/logo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000000">
            <a:off x="2837324" y="5247605"/>
            <a:ext cx="2532417" cy="374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estmybrain.org/images/logo_blue.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8000000">
            <a:off x="701558" y="4964929"/>
            <a:ext cx="27051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5076009" y="4061206"/>
            <a:ext cx="3845730" cy="2196123"/>
          </a:xfrm>
          <a:prstGeom prst="rect">
            <a:avLst/>
          </a:prstGeom>
        </p:spPr>
      </p:pic>
      <p:pic>
        <p:nvPicPr>
          <p:cNvPr id="8" name="Picture 7"/>
          <p:cNvPicPr>
            <a:picLocks noChangeAspect="1"/>
          </p:cNvPicPr>
          <p:nvPr/>
        </p:nvPicPr>
        <p:blipFill>
          <a:blip r:embed="rId10"/>
          <a:stretch>
            <a:fillRect/>
          </a:stretch>
        </p:blipFill>
        <p:spPr>
          <a:xfrm>
            <a:off x="5076009" y="5735756"/>
            <a:ext cx="3845730" cy="1034369"/>
          </a:xfrm>
          <a:prstGeom prst="rect">
            <a:avLst/>
          </a:prstGeom>
        </p:spPr>
      </p:pic>
      <p:sp>
        <p:nvSpPr>
          <p:cNvPr id="9" name="Rectangle 8"/>
          <p:cNvSpPr/>
          <p:nvPr/>
        </p:nvSpPr>
        <p:spPr>
          <a:xfrm>
            <a:off x="1517301" y="1471749"/>
            <a:ext cx="6493943" cy="5298375"/>
          </a:xfrm>
          <a:prstGeom prst="rect">
            <a:avLst/>
          </a:prstGeom>
          <a:solidFill>
            <a:srgbClr val="FF0000">
              <a:alpha val="50196"/>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Calibri" panose="020F0502020204030204"/>
                <a:ea typeface="+mn-ea"/>
                <a:cs typeface="+mn-cs"/>
              </a:rPr>
              <a:t>The Virtual Lab</a:t>
            </a:r>
          </a:p>
        </p:txBody>
      </p:sp>
      <p:sp>
        <p:nvSpPr>
          <p:cNvPr id="10" name="TextBox 9"/>
          <p:cNvSpPr txBox="1"/>
          <p:nvPr/>
        </p:nvSpPr>
        <p:spPr>
          <a:xfrm>
            <a:off x="2054108" y="5735756"/>
            <a:ext cx="110812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Volunteer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labs</a:t>
            </a:r>
          </a:p>
        </p:txBody>
      </p:sp>
      <p:sp>
        <p:nvSpPr>
          <p:cNvPr id="13" name="TextBox 12"/>
          <p:cNvSpPr txBox="1"/>
          <p:nvPr/>
        </p:nvSpPr>
        <p:spPr>
          <a:xfrm>
            <a:off x="8921739" y="5458757"/>
            <a:ext cx="120938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Unwitting labs in the field</a:t>
            </a:r>
          </a:p>
        </p:txBody>
      </p:sp>
      <p:pic>
        <p:nvPicPr>
          <p:cNvPr id="14" name="Picture 4" descr="http://www.readyartwork.com/wp-content/uploads/2013/07/Screen-Shot-2013-07-17-at-7.12.53-PM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26431" y="4340253"/>
            <a:ext cx="2532417" cy="730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upload.wikimedia.org/wikipedia/commons/thumb/e/e9/Bing_logo.svg/220px-Bing_logo.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45269" y="5991537"/>
            <a:ext cx="1709805" cy="7616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70135" y="3936270"/>
            <a:ext cx="8777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Control</a:t>
            </a:r>
          </a:p>
        </p:txBody>
      </p:sp>
      <p:sp>
        <p:nvSpPr>
          <p:cNvPr id="18" name="TextBox 17"/>
          <p:cNvSpPr txBox="1"/>
          <p:nvPr/>
        </p:nvSpPr>
        <p:spPr>
          <a:xfrm>
            <a:off x="10688691" y="3935648"/>
            <a:ext cx="15445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Generalization</a:t>
            </a:r>
          </a:p>
        </p:txBody>
      </p:sp>
    </p:spTree>
    <p:extLst>
      <p:ext uri="{BB962C8B-B14F-4D97-AF65-F5344CB8AC3E}">
        <p14:creationId xmlns:p14="http://schemas.microsoft.com/office/powerpoint/2010/main" val="31903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3" grpId="0"/>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Confounds</a:t>
            </a:r>
          </a:p>
        </p:txBody>
      </p:sp>
      <p:sp>
        <p:nvSpPr>
          <p:cNvPr id="15" name="Content Placeholder 14"/>
          <p:cNvSpPr>
            <a:spLocks noGrp="1"/>
          </p:cNvSpPr>
          <p:nvPr>
            <p:ph sz="half" idx="1"/>
          </p:nvPr>
        </p:nvSpPr>
        <p:spPr/>
        <p:txBody>
          <a:bodyPr anchor="ctr"/>
          <a:lstStyle/>
          <a:p>
            <a:pPr marL="91440" lvl="1" indent="-91440">
              <a:spcBef>
                <a:spcPts val="1200"/>
              </a:spcBef>
              <a:spcAft>
                <a:spcPts val="200"/>
              </a:spcAft>
              <a:buSzPct val="100000"/>
              <a:buFont typeface="Calibri" panose="020F0502020204030204" pitchFamily="34" charset="0"/>
              <a:buChar char=" "/>
            </a:pPr>
            <a:r>
              <a:rPr lang="en-US" sz="2800" dirty="0"/>
              <a:t>The effect and cause might be </a:t>
            </a:r>
            <a:r>
              <a:rPr lang="en-US" sz="2800" i="1" dirty="0"/>
              <a:t>confounded</a:t>
            </a:r>
            <a:r>
              <a:rPr lang="en-US" sz="2800" dirty="0"/>
              <a:t> by a common cause, and be </a:t>
            </a:r>
            <a:r>
              <a:rPr lang="en-US" sz="2800" i="1" dirty="0"/>
              <a:t>changing together </a:t>
            </a:r>
            <a:r>
              <a:rPr lang="en-US" sz="2800" dirty="0"/>
              <a:t>as a result</a:t>
            </a:r>
            <a:endParaRPr lang="en-US" dirty="0"/>
          </a:p>
        </p:txBody>
      </p:sp>
      <p:sp>
        <p:nvSpPr>
          <p:cNvPr id="6" name="Oval 5"/>
          <p:cNvSpPr/>
          <p:nvPr/>
        </p:nvSpPr>
        <p:spPr>
          <a:xfrm>
            <a:off x="9326880"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6066327"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7895127" y="495469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96935" y="504256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7696603" y="2255428"/>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1" name="Straight Arrow Connector 10"/>
          <p:cNvCxnSpPr>
            <a:stCxn id="9" idx="3"/>
            <a:endCxn id="8" idx="7"/>
          </p:cNvCxnSpPr>
          <p:nvPr/>
        </p:nvCxnSpPr>
        <p:spPr>
          <a:xfrm flipH="1">
            <a:off x="7627305" y="3816406"/>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5"/>
            <a:endCxn id="6" idx="1"/>
          </p:cNvCxnSpPr>
          <p:nvPr/>
        </p:nvCxnSpPr>
        <p:spPr>
          <a:xfrm>
            <a:off x="9257581" y="3816406"/>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98541" y="5939965"/>
            <a:ext cx="369345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Dashed circle means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“unobserved”</a:t>
            </a:r>
          </a:p>
        </p:txBody>
      </p:sp>
    </p:spTree>
    <p:extLst>
      <p:ext uri="{BB962C8B-B14F-4D97-AF65-F5344CB8AC3E}">
        <p14:creationId xmlns:p14="http://schemas.microsoft.com/office/powerpoint/2010/main" val="1935755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050" name="Picture 2" descr="http://videos.criticalcommons.org/transcoded/http/www.criticalcommons.org/Members/botzata/clips/split-or-steal-sarah-and-steve.mp4/video_file/jpeg/split-or-steal-sarah-and-steve-mp4.jp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93192" y="1643873"/>
            <a:ext cx="6948366" cy="52141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reeslotsuk.co.uk/wp-content/uploads/2013/05/golden-balls-split-steal-400x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753" y="1078266"/>
            <a:ext cx="3902052" cy="19510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Picture 2" descr="https://upload.wikimedia.org/wikipedia/en/3/34/Golden_Ball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013" y="0"/>
            <a:ext cx="3620779" cy="20297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nvPr>
        </p:nvGraphicFramePr>
        <p:xfrm>
          <a:off x="7935028" y="3898903"/>
          <a:ext cx="3651464" cy="2213463"/>
        </p:xfrm>
        <a:graphic>
          <a:graphicData uri="http://schemas.openxmlformats.org/drawingml/2006/table">
            <a:tbl>
              <a:tblPr bandRow="1">
                <a:tableStyleId>{5C22544A-7EE6-4342-B048-85BDC9FD1C3A}</a:tableStyleId>
              </a:tblPr>
              <a:tblGrid>
                <a:gridCol w="1825732">
                  <a:extLst>
                    <a:ext uri="{9D8B030D-6E8A-4147-A177-3AD203B41FA5}">
                      <a16:colId xmlns:a16="http://schemas.microsoft.com/office/drawing/2014/main" xmlns="" val="1345547"/>
                    </a:ext>
                  </a:extLst>
                </a:gridCol>
                <a:gridCol w="1825732">
                  <a:extLst>
                    <a:ext uri="{9D8B030D-6E8A-4147-A177-3AD203B41FA5}">
                      <a16:colId xmlns:a16="http://schemas.microsoft.com/office/drawing/2014/main" xmlns="" val="790287390"/>
                    </a:ext>
                  </a:extLst>
                </a:gridCol>
              </a:tblGrid>
              <a:tr h="737821">
                <a:tc>
                  <a:txBody>
                    <a:bodyPr/>
                    <a:lstStyle/>
                    <a:p>
                      <a:pPr algn="ctr"/>
                      <a:r>
                        <a:rPr lang="en-US" sz="2400" dirty="0"/>
                        <a:t>Split</a:t>
                      </a:r>
                      <a:r>
                        <a:rPr lang="en-US" sz="2400" baseline="0" dirty="0"/>
                        <a:t> – Split</a:t>
                      </a:r>
                      <a:endParaRPr lang="en-US" sz="2400" dirty="0"/>
                    </a:p>
                  </a:txBody>
                  <a:tcPr/>
                </a:tc>
                <a:tc>
                  <a:txBody>
                    <a:bodyPr/>
                    <a:lstStyle/>
                    <a:p>
                      <a:pPr algn="ctr"/>
                      <a:r>
                        <a:rPr lang="en-US" sz="2400" dirty="0"/>
                        <a:t>50% - 50%</a:t>
                      </a:r>
                    </a:p>
                  </a:txBody>
                  <a:tcPr/>
                </a:tc>
                <a:extLst>
                  <a:ext uri="{0D108BD9-81ED-4DB2-BD59-A6C34878D82A}">
                    <a16:rowId xmlns:a16="http://schemas.microsoft.com/office/drawing/2014/main" xmlns="" val="3064694670"/>
                  </a:ext>
                </a:extLst>
              </a:tr>
              <a:tr h="737821">
                <a:tc>
                  <a:txBody>
                    <a:bodyPr/>
                    <a:lstStyle/>
                    <a:p>
                      <a:pPr algn="ctr"/>
                      <a:r>
                        <a:rPr lang="en-US" sz="2400" dirty="0"/>
                        <a:t>Steal – Split</a:t>
                      </a:r>
                    </a:p>
                  </a:txBody>
                  <a:tcPr/>
                </a:tc>
                <a:tc>
                  <a:txBody>
                    <a:bodyPr/>
                    <a:lstStyle/>
                    <a:p>
                      <a:pPr algn="ctr"/>
                      <a:r>
                        <a:rPr lang="en-US" sz="2400" dirty="0"/>
                        <a:t>100% - 0%</a:t>
                      </a:r>
                    </a:p>
                  </a:txBody>
                  <a:tcPr/>
                </a:tc>
                <a:extLst>
                  <a:ext uri="{0D108BD9-81ED-4DB2-BD59-A6C34878D82A}">
                    <a16:rowId xmlns:a16="http://schemas.microsoft.com/office/drawing/2014/main" xmlns="" val="35577952"/>
                  </a:ext>
                </a:extLst>
              </a:tr>
              <a:tr h="737821">
                <a:tc>
                  <a:txBody>
                    <a:bodyPr/>
                    <a:lstStyle/>
                    <a:p>
                      <a:pPr algn="ctr"/>
                      <a:r>
                        <a:rPr lang="en-US" sz="2400" dirty="0"/>
                        <a:t>Steal – Steal</a:t>
                      </a:r>
                    </a:p>
                  </a:txBody>
                  <a:tcPr/>
                </a:tc>
                <a:tc>
                  <a:txBody>
                    <a:bodyPr/>
                    <a:lstStyle/>
                    <a:p>
                      <a:pPr algn="ctr"/>
                      <a:r>
                        <a:rPr lang="en-US" sz="2400" dirty="0"/>
                        <a:t>0% - 0%</a:t>
                      </a:r>
                    </a:p>
                  </a:txBody>
                  <a:tcPr/>
                </a:tc>
                <a:extLst>
                  <a:ext uri="{0D108BD9-81ED-4DB2-BD59-A6C34878D82A}">
                    <a16:rowId xmlns:a16="http://schemas.microsoft.com/office/drawing/2014/main" xmlns="" val="3164876172"/>
                  </a:ext>
                </a:extLst>
              </a:tr>
            </a:tbl>
          </a:graphicData>
        </a:graphic>
      </p:graphicFrame>
      <p:sp>
        <p:nvSpPr>
          <p:cNvPr id="2" name="Rectangle: Rounded Corners 1"/>
          <p:cNvSpPr/>
          <p:nvPr/>
        </p:nvSpPr>
        <p:spPr>
          <a:xfrm>
            <a:off x="7688480" y="1643873"/>
            <a:ext cx="1874207" cy="13053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008000"/>
                </a:solidFill>
              </a:rPr>
              <a:t>Cooperate</a:t>
            </a:r>
          </a:p>
        </p:txBody>
      </p:sp>
      <p:sp>
        <p:nvSpPr>
          <p:cNvPr id="8" name="Rectangle: Rounded Corners 7"/>
          <p:cNvSpPr/>
          <p:nvPr/>
        </p:nvSpPr>
        <p:spPr>
          <a:xfrm>
            <a:off x="9870871" y="1643873"/>
            <a:ext cx="1874207" cy="13053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rgbClr val="FF0000"/>
                </a:solidFill>
              </a:rPr>
              <a:t>Defect</a:t>
            </a:r>
          </a:p>
        </p:txBody>
      </p:sp>
      <p:sp>
        <p:nvSpPr>
          <p:cNvPr id="9" name="Rectangle: Rounded Corners 8"/>
          <p:cNvSpPr/>
          <p:nvPr/>
        </p:nvSpPr>
        <p:spPr>
          <a:xfrm>
            <a:off x="1166013" y="24078"/>
            <a:ext cx="3684597" cy="20297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5400" b="1" dirty="0">
                <a:solidFill>
                  <a:schemeClr val="tx1"/>
                </a:solidFill>
              </a:rPr>
              <a:t>Prisoner’s</a:t>
            </a:r>
          </a:p>
          <a:p>
            <a:pPr algn="ctr"/>
            <a:r>
              <a:rPr lang="en-US" sz="5400" b="1" dirty="0">
                <a:solidFill>
                  <a:schemeClr val="tx1"/>
                </a:solidFill>
              </a:rPr>
              <a:t>Dilemma</a:t>
            </a:r>
          </a:p>
        </p:txBody>
      </p:sp>
    </p:spTree>
    <p:extLst>
      <p:ext uri="{BB962C8B-B14F-4D97-AF65-F5344CB8AC3E}">
        <p14:creationId xmlns:p14="http://schemas.microsoft.com/office/powerpoint/2010/main" val="39452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What happens to people’s behavior when they are in a social dilemma for a long time?</a:t>
            </a:r>
          </a:p>
        </p:txBody>
      </p:sp>
      <p:sp>
        <p:nvSpPr>
          <p:cNvPr id="3" name="Content Placeholder 2"/>
          <p:cNvSpPr>
            <a:spLocks noGrp="1"/>
          </p:cNvSpPr>
          <p:nvPr>
            <p:ph idx="1"/>
          </p:nvPr>
        </p:nvSpPr>
        <p:spPr/>
        <p:txBody>
          <a:bodyPr/>
          <a:lstStyle/>
          <a:p>
            <a:pPr marL="0" indent="0">
              <a:buNone/>
            </a:pPr>
            <a:r>
              <a:rPr lang="en-US" dirty="0"/>
              <a:t>Also known as: real life.</a:t>
            </a:r>
          </a:p>
          <a:p>
            <a:pPr marL="0" indent="0">
              <a:buNone/>
            </a:pPr>
            <a:endParaRPr lang="en-US" dirty="0"/>
          </a:p>
          <a:p>
            <a:pPr marL="0" indent="0">
              <a:buNone/>
            </a:pPr>
            <a:r>
              <a:rPr lang="en-US" dirty="0"/>
              <a:t>A: According to lab experiments, we don’t know. It seems like people start stabbing each other in the back when they play this game</a:t>
            </a:r>
          </a:p>
          <a:p>
            <a:pPr marL="0" indent="0">
              <a:buNone/>
            </a:pPr>
            <a:endParaRPr lang="en-US" dirty="0"/>
          </a:p>
          <a:p>
            <a:pPr marL="0" indent="0">
              <a:buNone/>
            </a:pPr>
            <a:r>
              <a:rPr lang="en-US" dirty="0"/>
              <a:t>…but the world seems to (mostly) be doing okay.</a:t>
            </a:r>
          </a:p>
        </p:txBody>
      </p:sp>
    </p:spTree>
    <p:extLst>
      <p:ext uri="{BB962C8B-B14F-4D97-AF65-F5344CB8AC3E}">
        <p14:creationId xmlns:p14="http://schemas.microsoft.com/office/powerpoint/2010/main" val="2054227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Longitudinal behavior in a social dilemma</a:t>
            </a:r>
          </a:p>
        </p:txBody>
      </p:sp>
      <p:pic>
        <p:nvPicPr>
          <p:cNvPr id="6" name="Content Placeholder 5"/>
          <p:cNvPicPr>
            <a:picLocks noGrp="1" noChangeAspect="1"/>
          </p:cNvPicPr>
          <p:nvPr>
            <p:ph idx="1"/>
          </p:nvPr>
        </p:nvPicPr>
        <p:blipFill>
          <a:blip r:embed="rId3"/>
          <a:stretch>
            <a:fillRect/>
          </a:stretch>
        </p:blipFill>
        <p:spPr>
          <a:xfrm>
            <a:off x="2914650" y="2667794"/>
            <a:ext cx="6362700" cy="2667000"/>
          </a:xfrm>
          <a:prstGeom prst="rect">
            <a:avLst/>
          </a:prstGeom>
        </p:spPr>
      </p:pic>
      <p:sp>
        <p:nvSpPr>
          <p:cNvPr id="7" name="TextBox 6"/>
          <p:cNvSpPr txBox="1"/>
          <p:nvPr/>
        </p:nvSpPr>
        <p:spPr>
          <a:xfrm>
            <a:off x="2775473" y="5328232"/>
            <a:ext cx="962186" cy="369332"/>
          </a:xfrm>
          <a:prstGeom prst="rect">
            <a:avLst/>
          </a:prstGeom>
          <a:noFill/>
        </p:spPr>
        <p:txBody>
          <a:bodyPr wrap="none" rtlCol="0">
            <a:spAutoFit/>
          </a:bodyPr>
          <a:lstStyle/>
          <a:p>
            <a:r>
              <a:rPr lang="en-US" dirty="0"/>
              <a:t>Round 1</a:t>
            </a:r>
          </a:p>
        </p:txBody>
      </p:sp>
      <p:sp>
        <p:nvSpPr>
          <p:cNvPr id="8" name="TextBox 7"/>
          <p:cNvSpPr txBox="1"/>
          <p:nvPr/>
        </p:nvSpPr>
        <p:spPr>
          <a:xfrm>
            <a:off x="8435789" y="5328232"/>
            <a:ext cx="1079206" cy="369332"/>
          </a:xfrm>
          <a:prstGeom prst="rect">
            <a:avLst/>
          </a:prstGeom>
          <a:noFill/>
        </p:spPr>
        <p:txBody>
          <a:bodyPr wrap="none" rtlCol="0">
            <a:spAutoFit/>
          </a:bodyPr>
          <a:lstStyle/>
          <a:p>
            <a:r>
              <a:rPr lang="en-US" dirty="0"/>
              <a:t>Round 10</a:t>
            </a:r>
          </a:p>
        </p:txBody>
      </p:sp>
      <p:sp>
        <p:nvSpPr>
          <p:cNvPr id="2" name="TextBox 1"/>
          <p:cNvSpPr txBox="1"/>
          <p:nvPr/>
        </p:nvSpPr>
        <p:spPr>
          <a:xfrm>
            <a:off x="5726840" y="6195330"/>
            <a:ext cx="740908" cy="369332"/>
          </a:xfrm>
          <a:prstGeom prst="rect">
            <a:avLst/>
          </a:prstGeom>
          <a:noFill/>
        </p:spPr>
        <p:txBody>
          <a:bodyPr wrap="none" rtlCol="0">
            <a:spAutoFit/>
          </a:bodyPr>
          <a:lstStyle/>
          <a:p>
            <a:pPr algn="ctr"/>
            <a:r>
              <a:rPr lang="en-US" dirty="0"/>
              <a:t>Game</a:t>
            </a:r>
          </a:p>
        </p:txBody>
      </p:sp>
      <p:sp>
        <p:nvSpPr>
          <p:cNvPr id="12" name="Left Brace 11"/>
          <p:cNvSpPr/>
          <p:nvPr/>
        </p:nvSpPr>
        <p:spPr>
          <a:xfrm rot="16200000">
            <a:off x="5911290" y="2769020"/>
            <a:ext cx="369420" cy="6362700"/>
          </a:xfrm>
          <a:prstGeom prst="leftBrace">
            <a:avLst>
              <a:gd name="adj1" fmla="val 10637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1634963" y="1913763"/>
            <a:ext cx="1278427" cy="646331"/>
          </a:xfrm>
          <a:prstGeom prst="rect">
            <a:avLst/>
          </a:prstGeom>
          <a:noFill/>
        </p:spPr>
        <p:txBody>
          <a:bodyPr wrap="none" rtlCol="0">
            <a:spAutoFit/>
          </a:bodyPr>
          <a:lstStyle/>
          <a:p>
            <a:r>
              <a:rPr lang="en-US" dirty="0"/>
              <a:t>anonymous</a:t>
            </a:r>
          </a:p>
          <a:p>
            <a:pPr algn="ctr"/>
            <a:r>
              <a:rPr lang="en-US" dirty="0"/>
              <a:t>partners</a:t>
            </a:r>
          </a:p>
        </p:txBody>
      </p:sp>
      <p:pic>
        <p:nvPicPr>
          <p:cNvPr id="13" name="Picture 2" descr="http://stock.wikimini.org/w/images/9/95/Gnome-stock_person-avatar-profile.png"/>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92304" y="2787754"/>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tock.wikimini.org/w/images/9/95/Gnome-stock_person-avatar-profile.png"/>
          <p:cNvPicPr>
            <a:picLocks noChangeAspect="1" noChangeArrowheads="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692304" y="4162857"/>
            <a:ext cx="1097280" cy="1097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p:cNvGraphicFramePr>
            <a:graphicFrameLocks noGrp="1"/>
          </p:cNvGraphicFramePr>
          <p:nvPr>
            <p:extLst/>
          </p:nvPr>
        </p:nvGraphicFramePr>
        <p:xfrm>
          <a:off x="10234498" y="2787754"/>
          <a:ext cx="1186870" cy="1065478"/>
        </p:xfrm>
        <a:graphic>
          <a:graphicData uri="http://schemas.openxmlformats.org/drawingml/2006/table">
            <a:tbl>
              <a:tblPr bandRow="1">
                <a:tableStyleId>{5C22544A-7EE6-4342-B048-85BDC9FD1C3A}</a:tableStyleId>
              </a:tblPr>
              <a:tblGrid>
                <a:gridCol w="1186870">
                  <a:extLst>
                    <a:ext uri="{9D8B030D-6E8A-4147-A177-3AD203B41FA5}">
                      <a16:colId xmlns:a16="http://schemas.microsoft.com/office/drawing/2014/main" xmlns="" val="20000"/>
                    </a:ext>
                  </a:extLst>
                </a:gridCol>
              </a:tblGrid>
              <a:tr h="532739">
                <a:tc>
                  <a:txBody>
                    <a:bodyPr/>
                    <a:lstStyle/>
                    <a:p>
                      <a:pPr algn="ctr"/>
                      <a:r>
                        <a:rPr lang="en-US" sz="1800" dirty="0">
                          <a:solidFill>
                            <a:schemeClr val="bg1"/>
                          </a:solidFill>
                        </a:rPr>
                        <a:t>Cooperate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extLst>
                  <a:ext uri="{0D108BD9-81ED-4DB2-BD59-A6C34878D82A}">
                    <a16:rowId xmlns:a16="http://schemas.microsoft.com/office/drawing/2014/main" xmlns="" val="10000"/>
                  </a:ext>
                </a:extLst>
              </a:tr>
              <a:tr h="532739">
                <a:tc>
                  <a:txBody>
                    <a:bodyPr/>
                    <a:lstStyle/>
                    <a:p>
                      <a:pPr algn="ctr"/>
                      <a:r>
                        <a:rPr lang="en-US" sz="1800" dirty="0">
                          <a:solidFill>
                            <a:schemeClr val="bg1"/>
                          </a:solidFill>
                        </a:rPr>
                        <a:t>Defect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7794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36134" y="6416825"/>
            <a:ext cx="910827" cy="369332"/>
          </a:xfrm>
          <a:prstGeom prst="rect">
            <a:avLst/>
          </a:prstGeom>
          <a:noFill/>
        </p:spPr>
        <p:txBody>
          <a:bodyPr wrap="none" rtlCol="0">
            <a:spAutoFit/>
          </a:bodyPr>
          <a:lstStyle/>
          <a:p>
            <a:r>
              <a:rPr lang="en-US" dirty="0"/>
              <a:t>Game 3</a:t>
            </a:r>
          </a:p>
        </p:txBody>
      </p:sp>
      <p:sp>
        <p:nvSpPr>
          <p:cNvPr id="9" name="TextBox 8"/>
          <p:cNvSpPr txBox="1"/>
          <p:nvPr/>
        </p:nvSpPr>
        <p:spPr>
          <a:xfrm>
            <a:off x="6442030" y="6416825"/>
            <a:ext cx="910827" cy="369332"/>
          </a:xfrm>
          <a:prstGeom prst="rect">
            <a:avLst/>
          </a:prstGeom>
          <a:noFill/>
        </p:spPr>
        <p:txBody>
          <a:bodyPr wrap="none" rtlCol="0">
            <a:spAutoFit/>
          </a:bodyPr>
          <a:lstStyle/>
          <a:p>
            <a:r>
              <a:rPr lang="en-US" dirty="0"/>
              <a:t>Game 4</a:t>
            </a:r>
          </a:p>
        </p:txBody>
      </p:sp>
      <p:sp>
        <p:nvSpPr>
          <p:cNvPr id="10" name="TextBox 9"/>
          <p:cNvSpPr txBox="1"/>
          <p:nvPr/>
        </p:nvSpPr>
        <p:spPr>
          <a:xfrm>
            <a:off x="8391850" y="6416825"/>
            <a:ext cx="910827" cy="369332"/>
          </a:xfrm>
          <a:prstGeom prst="rect">
            <a:avLst/>
          </a:prstGeom>
          <a:noFill/>
        </p:spPr>
        <p:txBody>
          <a:bodyPr wrap="none" rtlCol="0">
            <a:spAutoFit/>
          </a:bodyPr>
          <a:lstStyle/>
          <a:p>
            <a:r>
              <a:rPr lang="en-US" dirty="0"/>
              <a:t>Game 5</a:t>
            </a:r>
          </a:p>
        </p:txBody>
      </p:sp>
      <p:sp>
        <p:nvSpPr>
          <p:cNvPr id="11" name="TextBox 10"/>
          <p:cNvSpPr txBox="1"/>
          <p:nvPr/>
        </p:nvSpPr>
        <p:spPr>
          <a:xfrm>
            <a:off x="10341670" y="6416825"/>
            <a:ext cx="910827" cy="369332"/>
          </a:xfrm>
          <a:prstGeom prst="rect">
            <a:avLst/>
          </a:prstGeom>
          <a:noFill/>
        </p:spPr>
        <p:txBody>
          <a:bodyPr wrap="none" rtlCol="0">
            <a:spAutoFit/>
          </a:bodyPr>
          <a:lstStyle/>
          <a:p>
            <a:r>
              <a:rPr lang="en-US" dirty="0"/>
              <a:t>Game 6</a:t>
            </a:r>
          </a:p>
        </p:txBody>
      </p:sp>
      <p:sp>
        <p:nvSpPr>
          <p:cNvPr id="2" name="Title 1"/>
          <p:cNvSpPr>
            <a:spLocks noGrp="1"/>
          </p:cNvSpPr>
          <p:nvPr>
            <p:ph type="title"/>
          </p:nvPr>
        </p:nvSpPr>
        <p:spPr/>
        <p:txBody>
          <a:bodyPr/>
          <a:lstStyle/>
          <a:p>
            <a:r>
              <a:rPr lang="en-US" dirty="0"/>
              <a:t>Random </a:t>
            </a:r>
            <a:r>
              <a:rPr lang="en-US" dirty="0" err="1"/>
              <a:t>rematching</a:t>
            </a:r>
            <a:r>
              <a:rPr lang="en-US" dirty="0"/>
              <a:t> across games</a:t>
            </a:r>
          </a:p>
        </p:txBody>
      </p:sp>
      <p:pic>
        <p:nvPicPr>
          <p:cNvPr id="4" name="Content Placeholder 3"/>
          <p:cNvPicPr>
            <a:picLocks noGrp="1" noChangeAspect="1"/>
          </p:cNvPicPr>
          <p:nvPr>
            <p:ph idx="1"/>
          </p:nvPr>
        </p:nvPicPr>
        <p:blipFill>
          <a:blip r:embed="rId3"/>
          <a:stretch>
            <a:fillRect/>
          </a:stretch>
        </p:blipFill>
        <p:spPr>
          <a:xfrm>
            <a:off x="939501" y="1585763"/>
            <a:ext cx="10312998" cy="4831062"/>
          </a:xfrm>
          <a:prstGeom prst="rect">
            <a:avLst/>
          </a:prstGeom>
        </p:spPr>
      </p:pic>
      <p:sp>
        <p:nvSpPr>
          <p:cNvPr id="12" name="Rectangle 11"/>
          <p:cNvSpPr/>
          <p:nvPr/>
        </p:nvSpPr>
        <p:spPr>
          <a:xfrm>
            <a:off x="3336540" y="1439614"/>
            <a:ext cx="10015370" cy="53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30238" y="6416825"/>
            <a:ext cx="910827" cy="369332"/>
          </a:xfrm>
          <a:prstGeom prst="rect">
            <a:avLst/>
          </a:prstGeom>
          <a:noFill/>
        </p:spPr>
        <p:txBody>
          <a:bodyPr wrap="none" rtlCol="0">
            <a:spAutoFit/>
          </a:bodyPr>
          <a:lstStyle/>
          <a:p>
            <a:r>
              <a:rPr lang="en-US" dirty="0"/>
              <a:t>Game 2</a:t>
            </a:r>
          </a:p>
        </p:txBody>
      </p:sp>
      <p:sp>
        <p:nvSpPr>
          <p:cNvPr id="5" name="Rectangle 4"/>
          <p:cNvSpPr/>
          <p:nvPr/>
        </p:nvSpPr>
        <p:spPr>
          <a:xfrm>
            <a:off x="1420009" y="1441525"/>
            <a:ext cx="10015370" cy="53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24342" y="6416825"/>
            <a:ext cx="910827" cy="369332"/>
          </a:xfrm>
          <a:prstGeom prst="rect">
            <a:avLst/>
          </a:prstGeom>
          <a:noFill/>
        </p:spPr>
        <p:txBody>
          <a:bodyPr wrap="none" rtlCol="0">
            <a:spAutoFit/>
          </a:bodyPr>
          <a:lstStyle/>
          <a:p>
            <a:r>
              <a:rPr lang="en-US" dirty="0"/>
              <a:t>Game 1</a:t>
            </a:r>
          </a:p>
        </p:txBody>
      </p:sp>
    </p:spTree>
    <p:extLst>
      <p:ext uri="{BB962C8B-B14F-4D97-AF65-F5344CB8AC3E}">
        <p14:creationId xmlns:p14="http://schemas.microsoft.com/office/powerpoint/2010/main" val="203291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100000"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36134" y="6416825"/>
            <a:ext cx="910827" cy="369332"/>
          </a:xfrm>
          <a:prstGeom prst="rect">
            <a:avLst/>
          </a:prstGeom>
          <a:noFill/>
        </p:spPr>
        <p:txBody>
          <a:bodyPr wrap="none" rtlCol="0">
            <a:spAutoFit/>
          </a:bodyPr>
          <a:lstStyle/>
          <a:p>
            <a:r>
              <a:rPr lang="en-US" dirty="0"/>
              <a:t>Game 3</a:t>
            </a:r>
          </a:p>
        </p:txBody>
      </p:sp>
      <p:sp>
        <p:nvSpPr>
          <p:cNvPr id="9" name="TextBox 8"/>
          <p:cNvSpPr txBox="1"/>
          <p:nvPr/>
        </p:nvSpPr>
        <p:spPr>
          <a:xfrm>
            <a:off x="6442030" y="6416825"/>
            <a:ext cx="910827" cy="369332"/>
          </a:xfrm>
          <a:prstGeom prst="rect">
            <a:avLst/>
          </a:prstGeom>
          <a:noFill/>
        </p:spPr>
        <p:txBody>
          <a:bodyPr wrap="none" rtlCol="0">
            <a:spAutoFit/>
          </a:bodyPr>
          <a:lstStyle/>
          <a:p>
            <a:r>
              <a:rPr lang="en-US" dirty="0"/>
              <a:t>Game 4</a:t>
            </a:r>
          </a:p>
        </p:txBody>
      </p:sp>
      <p:sp>
        <p:nvSpPr>
          <p:cNvPr id="10" name="TextBox 9"/>
          <p:cNvSpPr txBox="1"/>
          <p:nvPr/>
        </p:nvSpPr>
        <p:spPr>
          <a:xfrm>
            <a:off x="8391850" y="6416825"/>
            <a:ext cx="910827" cy="369332"/>
          </a:xfrm>
          <a:prstGeom prst="rect">
            <a:avLst/>
          </a:prstGeom>
          <a:noFill/>
        </p:spPr>
        <p:txBody>
          <a:bodyPr wrap="none" rtlCol="0">
            <a:spAutoFit/>
          </a:bodyPr>
          <a:lstStyle/>
          <a:p>
            <a:r>
              <a:rPr lang="en-US" dirty="0"/>
              <a:t>Game 5</a:t>
            </a:r>
          </a:p>
        </p:txBody>
      </p:sp>
      <p:sp>
        <p:nvSpPr>
          <p:cNvPr id="11" name="TextBox 10"/>
          <p:cNvSpPr txBox="1"/>
          <p:nvPr/>
        </p:nvSpPr>
        <p:spPr>
          <a:xfrm>
            <a:off x="10341670" y="6416825"/>
            <a:ext cx="910827" cy="369332"/>
          </a:xfrm>
          <a:prstGeom prst="rect">
            <a:avLst/>
          </a:prstGeom>
          <a:noFill/>
        </p:spPr>
        <p:txBody>
          <a:bodyPr wrap="none" rtlCol="0">
            <a:spAutoFit/>
          </a:bodyPr>
          <a:lstStyle/>
          <a:p>
            <a:r>
              <a:rPr lang="en-US" dirty="0"/>
              <a:t>Game 6</a:t>
            </a:r>
          </a:p>
        </p:txBody>
      </p:sp>
      <p:sp>
        <p:nvSpPr>
          <p:cNvPr id="2" name="Title 1"/>
          <p:cNvSpPr>
            <a:spLocks noGrp="1"/>
          </p:cNvSpPr>
          <p:nvPr>
            <p:ph type="title"/>
          </p:nvPr>
        </p:nvSpPr>
        <p:spPr/>
        <p:txBody>
          <a:bodyPr/>
          <a:lstStyle/>
          <a:p>
            <a:r>
              <a:rPr lang="en-US" dirty="0"/>
              <a:t>Random </a:t>
            </a:r>
            <a:r>
              <a:rPr lang="en-US" dirty="0" err="1"/>
              <a:t>rematching</a:t>
            </a:r>
            <a:r>
              <a:rPr lang="en-US" dirty="0"/>
              <a:t> across games</a:t>
            </a:r>
          </a:p>
        </p:txBody>
      </p:sp>
      <p:pic>
        <p:nvPicPr>
          <p:cNvPr id="4" name="Content Placeholder 3"/>
          <p:cNvPicPr>
            <a:picLocks noGrp="1" noChangeAspect="1"/>
          </p:cNvPicPr>
          <p:nvPr>
            <p:ph idx="1"/>
          </p:nvPr>
        </p:nvPicPr>
        <p:blipFill>
          <a:blip r:embed="rId3"/>
          <a:stretch>
            <a:fillRect/>
          </a:stretch>
        </p:blipFill>
        <p:spPr>
          <a:xfrm>
            <a:off x="939501" y="1585763"/>
            <a:ext cx="10312998" cy="4831062"/>
          </a:xfrm>
          <a:prstGeom prst="rect">
            <a:avLst/>
          </a:prstGeom>
        </p:spPr>
      </p:pic>
      <p:sp>
        <p:nvSpPr>
          <p:cNvPr id="7" name="TextBox 6"/>
          <p:cNvSpPr txBox="1"/>
          <p:nvPr/>
        </p:nvSpPr>
        <p:spPr>
          <a:xfrm>
            <a:off x="2630238" y="6416825"/>
            <a:ext cx="910827" cy="369332"/>
          </a:xfrm>
          <a:prstGeom prst="rect">
            <a:avLst/>
          </a:prstGeom>
          <a:noFill/>
        </p:spPr>
        <p:txBody>
          <a:bodyPr wrap="none" rtlCol="0">
            <a:spAutoFit/>
          </a:bodyPr>
          <a:lstStyle/>
          <a:p>
            <a:r>
              <a:rPr lang="en-US" dirty="0"/>
              <a:t>Game 2</a:t>
            </a:r>
          </a:p>
        </p:txBody>
      </p:sp>
      <p:sp>
        <p:nvSpPr>
          <p:cNvPr id="6" name="TextBox 5"/>
          <p:cNvSpPr txBox="1"/>
          <p:nvPr/>
        </p:nvSpPr>
        <p:spPr>
          <a:xfrm>
            <a:off x="724342" y="6416825"/>
            <a:ext cx="910827" cy="369332"/>
          </a:xfrm>
          <a:prstGeom prst="rect">
            <a:avLst/>
          </a:prstGeom>
          <a:noFill/>
        </p:spPr>
        <p:txBody>
          <a:bodyPr wrap="none" rtlCol="0">
            <a:spAutoFit/>
          </a:bodyPr>
          <a:lstStyle/>
          <a:p>
            <a:r>
              <a:rPr lang="en-US" dirty="0"/>
              <a:t>Game 1</a:t>
            </a:r>
          </a:p>
        </p:txBody>
      </p:sp>
    </p:spTree>
    <p:extLst>
      <p:ext uri="{BB962C8B-B14F-4D97-AF65-F5344CB8AC3E}">
        <p14:creationId xmlns:p14="http://schemas.microsoft.com/office/powerpoint/2010/main" val="1332637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experiment session – 20 games</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501196" y="1330830"/>
            <a:ext cx="10312998" cy="5129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69698" y="6404837"/>
            <a:ext cx="910827" cy="369332"/>
          </a:xfrm>
          <a:prstGeom prst="rect">
            <a:avLst/>
          </a:prstGeom>
          <a:noFill/>
        </p:spPr>
        <p:txBody>
          <a:bodyPr wrap="none" rtlCol="0">
            <a:spAutoFit/>
          </a:bodyPr>
          <a:lstStyle/>
          <a:p>
            <a:pPr algn="r"/>
            <a:r>
              <a:rPr lang="en-US" dirty="0"/>
              <a:t>Game 1</a:t>
            </a:r>
          </a:p>
        </p:txBody>
      </p:sp>
      <p:sp>
        <p:nvSpPr>
          <p:cNvPr id="11" name="TextBox 10"/>
          <p:cNvSpPr txBox="1"/>
          <p:nvPr/>
        </p:nvSpPr>
        <p:spPr>
          <a:xfrm>
            <a:off x="11164155" y="6412899"/>
            <a:ext cx="1027845" cy="369332"/>
          </a:xfrm>
          <a:prstGeom prst="rect">
            <a:avLst/>
          </a:prstGeom>
          <a:noFill/>
        </p:spPr>
        <p:txBody>
          <a:bodyPr wrap="none" rtlCol="0">
            <a:spAutoFit/>
          </a:bodyPr>
          <a:lstStyle/>
          <a:p>
            <a:r>
              <a:rPr lang="en-US" dirty="0"/>
              <a:t>Game 20</a:t>
            </a:r>
          </a:p>
        </p:txBody>
      </p:sp>
      <p:sp>
        <p:nvSpPr>
          <p:cNvPr id="3" name="TextBox 2"/>
          <p:cNvSpPr txBox="1"/>
          <p:nvPr/>
        </p:nvSpPr>
        <p:spPr>
          <a:xfrm>
            <a:off x="354396" y="3572485"/>
            <a:ext cx="635944" cy="646331"/>
          </a:xfrm>
          <a:prstGeom prst="rect">
            <a:avLst/>
          </a:prstGeom>
          <a:noFill/>
        </p:spPr>
        <p:txBody>
          <a:bodyPr wrap="none" rtlCol="0">
            <a:spAutoFit/>
          </a:bodyPr>
          <a:lstStyle/>
          <a:p>
            <a:pPr algn="ctr"/>
            <a:r>
              <a:rPr lang="en-US" dirty="0"/>
              <a:t>50</a:t>
            </a:r>
          </a:p>
          <a:p>
            <a:pPr algn="ctr"/>
            <a:r>
              <a:rPr lang="en-US" dirty="0"/>
              <a:t>pairs</a:t>
            </a:r>
          </a:p>
        </p:txBody>
      </p:sp>
      <p:sp>
        <p:nvSpPr>
          <p:cNvPr id="8" name="Left Brace 7"/>
          <p:cNvSpPr/>
          <p:nvPr/>
        </p:nvSpPr>
        <p:spPr>
          <a:xfrm>
            <a:off x="1131776" y="1414063"/>
            <a:ext cx="369420" cy="4963174"/>
          </a:xfrm>
          <a:prstGeom prst="leftBrace">
            <a:avLst>
              <a:gd name="adj1" fmla="val 10637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179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91" y="131541"/>
            <a:ext cx="2286000" cy="113704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7945" y="131540"/>
            <a:ext cx="2286000" cy="113704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2999" y="134332"/>
            <a:ext cx="2286000" cy="11370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8053" y="131539"/>
            <a:ext cx="2286000" cy="113704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3107" y="131539"/>
            <a:ext cx="2286000" cy="1137047"/>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891" y="1739539"/>
            <a:ext cx="2286000" cy="1137047"/>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7945" y="1739539"/>
            <a:ext cx="2286000" cy="1137047"/>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2999" y="1739538"/>
            <a:ext cx="2286000" cy="1137047"/>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68053" y="1739537"/>
            <a:ext cx="2286000" cy="1137047"/>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83107" y="1739536"/>
            <a:ext cx="2286000" cy="1137047"/>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891" y="3347537"/>
            <a:ext cx="2286000" cy="1137047"/>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7945" y="3347536"/>
            <a:ext cx="2286000" cy="1137047"/>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52999" y="3336985"/>
            <a:ext cx="2286000" cy="1137047"/>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68053" y="3336984"/>
            <a:ext cx="2286000" cy="1137047"/>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83107" y="3336983"/>
            <a:ext cx="2286000" cy="1137047"/>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2891" y="4955535"/>
            <a:ext cx="2286000" cy="1137047"/>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37945" y="4955533"/>
            <a:ext cx="2286000" cy="1137047"/>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52999" y="4955533"/>
            <a:ext cx="2286000" cy="1137047"/>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367659" y="4955533"/>
            <a:ext cx="2286000" cy="1137047"/>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82319" y="4958465"/>
            <a:ext cx="2286000" cy="1137047"/>
          </a:xfrm>
          <a:prstGeom prst="rect">
            <a:avLst/>
          </a:prstGeom>
        </p:spPr>
      </p:pic>
      <p:sp>
        <p:nvSpPr>
          <p:cNvPr id="24" name="TextBox 23"/>
          <p:cNvSpPr txBox="1"/>
          <p:nvPr/>
        </p:nvSpPr>
        <p:spPr>
          <a:xfrm>
            <a:off x="218713" y="1253198"/>
            <a:ext cx="2094356" cy="369332"/>
          </a:xfrm>
          <a:prstGeom prst="rect">
            <a:avLst/>
          </a:prstGeom>
          <a:noFill/>
        </p:spPr>
        <p:txBody>
          <a:bodyPr wrap="none" rtlCol="0">
            <a:spAutoFit/>
          </a:bodyPr>
          <a:lstStyle/>
          <a:p>
            <a:pPr algn="ctr"/>
            <a:r>
              <a:rPr lang="en-US" dirty="0"/>
              <a:t>Aug 4, 2015 – Day 1</a:t>
            </a:r>
          </a:p>
        </p:txBody>
      </p:sp>
      <p:sp>
        <p:nvSpPr>
          <p:cNvPr id="25" name="TextBox 24"/>
          <p:cNvSpPr txBox="1"/>
          <p:nvPr/>
        </p:nvSpPr>
        <p:spPr>
          <a:xfrm>
            <a:off x="9739925" y="6079178"/>
            <a:ext cx="2328394" cy="369332"/>
          </a:xfrm>
          <a:prstGeom prst="rect">
            <a:avLst/>
          </a:prstGeom>
          <a:noFill/>
        </p:spPr>
        <p:txBody>
          <a:bodyPr wrap="none" rtlCol="0">
            <a:spAutoFit/>
          </a:bodyPr>
          <a:lstStyle/>
          <a:p>
            <a:pPr algn="ctr"/>
            <a:r>
              <a:rPr lang="en-US" dirty="0"/>
              <a:t>Aug 31, 2015 – Day 20</a:t>
            </a:r>
          </a:p>
        </p:txBody>
      </p:sp>
    </p:spTree>
    <p:extLst>
      <p:ext uri="{BB962C8B-B14F-4D97-AF65-F5344CB8AC3E}">
        <p14:creationId xmlns:p14="http://schemas.microsoft.com/office/powerpoint/2010/main" val="22136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time!</a:t>
            </a:r>
          </a:p>
        </p:txBody>
      </p:sp>
      <p:sp>
        <p:nvSpPr>
          <p:cNvPr id="3" name="Content Placeholder 2"/>
          <p:cNvSpPr>
            <a:spLocks noGrp="1"/>
          </p:cNvSpPr>
          <p:nvPr>
            <p:ph idx="1"/>
          </p:nvPr>
        </p:nvSpPr>
        <p:spPr/>
        <p:txBody>
          <a:bodyPr/>
          <a:lstStyle/>
          <a:p>
            <a:pPr marL="0" indent="0">
              <a:buNone/>
            </a:pPr>
            <a:r>
              <a:rPr lang="en-US" dirty="0"/>
              <a:t>You get to play prisoner’s dilemma with each other!</a:t>
            </a:r>
          </a:p>
          <a:p>
            <a:pPr marL="0" indent="0">
              <a:buNone/>
            </a:pPr>
            <a:endParaRPr lang="en-US" dirty="0"/>
          </a:p>
          <a:p>
            <a:pPr marL="0" indent="0">
              <a:buNone/>
            </a:pPr>
            <a:r>
              <a:rPr lang="en-US" dirty="0"/>
              <a:t>The person with the most money at the end wins.</a:t>
            </a:r>
          </a:p>
          <a:p>
            <a:pPr marL="0" indent="0">
              <a:buNone/>
            </a:pPr>
            <a:endParaRPr lang="en-US" dirty="0"/>
          </a:p>
          <a:p>
            <a:pPr marL="0" indent="0">
              <a:buNone/>
            </a:pPr>
            <a:r>
              <a:rPr lang="en-US" dirty="0"/>
              <a:t>Navigate your laptop or mobile browser to:</a:t>
            </a:r>
          </a:p>
          <a:p>
            <a:pPr marL="0" indent="0">
              <a:buNone/>
            </a:pPr>
            <a:endParaRPr lang="en-US" dirty="0"/>
          </a:p>
          <a:p>
            <a:pPr marL="0" indent="0" algn="ctr">
              <a:buNone/>
            </a:pPr>
            <a:r>
              <a:rPr lang="en-US" sz="5400" dirty="0">
                <a:hlinkClick r:id="rId3"/>
              </a:rPr>
              <a:t>http://skygeirr.andrewmao.net:3000</a:t>
            </a:r>
            <a:r>
              <a:rPr lang="en-US" sz="5400" dirty="0"/>
              <a:t> </a:t>
            </a:r>
          </a:p>
          <a:p>
            <a:pPr marL="0" indent="0" algn="ctr">
              <a:buNone/>
            </a:pPr>
            <a:endParaRPr lang="en-US" dirty="0"/>
          </a:p>
        </p:txBody>
      </p:sp>
    </p:spTree>
    <p:extLst>
      <p:ext uri="{BB962C8B-B14F-4D97-AF65-F5344CB8AC3E}">
        <p14:creationId xmlns:p14="http://schemas.microsoft.com/office/powerpoint/2010/main" val="1690347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normAutofit fontScale="85000" lnSpcReduction="20000"/>
          </a:bodyPr>
          <a:lstStyle/>
          <a:p>
            <a:r>
              <a:rPr lang="en-US" dirty="0"/>
              <a:t>You will be the participants in this prisoner’s dilemma experiment!</a:t>
            </a:r>
          </a:p>
          <a:p>
            <a:r>
              <a:rPr lang="en-US" dirty="0"/>
              <a:t>Log in using the menu, choose “main”</a:t>
            </a:r>
          </a:p>
          <a:p>
            <a:r>
              <a:rPr lang="en-US" dirty="0"/>
              <a:t>Instructions: you will be playing IPD with repeated partners</a:t>
            </a:r>
          </a:p>
          <a:p>
            <a:pPr lvl="1"/>
            <a:r>
              <a:rPr lang="en-US" dirty="0"/>
              <a:t>Loses some context, so I will explain. (wait a bit)</a:t>
            </a:r>
          </a:p>
          <a:p>
            <a:pPr lvl="1"/>
            <a:r>
              <a:rPr lang="en-US" dirty="0"/>
              <a:t>Press begin when you are ready</a:t>
            </a:r>
          </a:p>
          <a:p>
            <a:r>
              <a:rPr lang="en-US" dirty="0"/>
              <a:t>Admin console; shows all user connections</a:t>
            </a:r>
          </a:p>
          <a:p>
            <a:r>
              <a:rPr lang="en-US" dirty="0"/>
              <a:t>Lobby, starting a game</a:t>
            </a:r>
          </a:p>
          <a:p>
            <a:pPr lvl="1"/>
            <a:r>
              <a:rPr lang="en-US" dirty="0"/>
              <a:t>Play some rounds with a partner; timeouts and stuff</a:t>
            </a:r>
          </a:p>
          <a:p>
            <a:r>
              <a:rPr lang="en-US" dirty="0"/>
              <a:t>Live experiments timer and graphs</a:t>
            </a:r>
          </a:p>
          <a:p>
            <a:r>
              <a:rPr lang="en-US" dirty="0"/>
              <a:t>Disconnections, slow players</a:t>
            </a:r>
          </a:p>
          <a:p>
            <a:r>
              <a:rPr lang="en-US" dirty="0"/>
              <a:t>One-way mirror of slow games – very useful to understand behavior</a:t>
            </a:r>
          </a:p>
          <a:p>
            <a:r>
              <a:rPr lang="en-US" dirty="0"/>
              <a:t>Visualization of data at end</a:t>
            </a:r>
          </a:p>
        </p:txBody>
      </p:sp>
    </p:spTree>
    <p:extLst>
      <p:ext uri="{BB962C8B-B14F-4D97-AF65-F5344CB8AC3E}">
        <p14:creationId xmlns:p14="http://schemas.microsoft.com/office/powerpoint/2010/main" val="2233184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descr="https://static1.squarespace.com/static/56180e4be4b0a09ae2f5973c/t/56537debe4b0b299b81ecb0b/1448312357577/"/>
          <p:cNvPicPr>
            <a:picLocks noChangeAspect="1"/>
          </p:cNvPicPr>
          <p:nvPr/>
        </p:nvPicPr>
        <p:blipFill rotWithShape="1">
          <a:blip r:embed="rId3"/>
          <a:srcRect r="2989" b="2"/>
          <a:stretch/>
        </p:blipFill>
        <p:spPr>
          <a:xfrm>
            <a:off x="838200" y="1904281"/>
            <a:ext cx="6233160" cy="4272681"/>
          </a:xfrm>
          <a:prstGeom prst="rect">
            <a:avLst/>
          </a:prstGeom>
        </p:spPr>
      </p:pic>
      <p:sp>
        <p:nvSpPr>
          <p:cNvPr id="5" name="Title 4"/>
          <p:cNvSpPr>
            <a:spLocks noGrp="1"/>
          </p:cNvSpPr>
          <p:nvPr>
            <p:ph type="title"/>
          </p:nvPr>
        </p:nvSpPr>
        <p:spPr>
          <a:xfrm>
            <a:off x="838200" y="365125"/>
            <a:ext cx="10515600" cy="1325563"/>
          </a:xfrm>
        </p:spPr>
        <p:txBody>
          <a:bodyPr>
            <a:normAutofit/>
          </a:bodyPr>
          <a:lstStyle/>
          <a:p>
            <a:r>
              <a:rPr lang="en-US" dirty="0"/>
              <a:t>A “supercollider” for social science</a:t>
            </a:r>
          </a:p>
        </p:txBody>
      </p:sp>
      <p:sp>
        <p:nvSpPr>
          <p:cNvPr id="2054" name="Content Placeholder 2053"/>
          <p:cNvSpPr>
            <a:spLocks noGrp="1"/>
          </p:cNvSpPr>
          <p:nvPr>
            <p:ph idx="1"/>
          </p:nvPr>
        </p:nvSpPr>
        <p:spPr>
          <a:xfrm>
            <a:off x="7552944" y="1825625"/>
            <a:ext cx="3800856" cy="4351338"/>
          </a:xfrm>
        </p:spPr>
        <p:txBody>
          <a:bodyPr>
            <a:normAutofit/>
          </a:bodyPr>
          <a:lstStyle/>
          <a:p>
            <a:pPr marL="0" indent="0">
              <a:buNone/>
            </a:pPr>
            <a:r>
              <a:rPr lang="en-US" sz="2000" b="1" dirty="0"/>
              <a:t>Realistic</a:t>
            </a:r>
            <a:r>
              <a:rPr lang="en-US" sz="2000" dirty="0"/>
              <a:t> settings for </a:t>
            </a:r>
            <a:r>
              <a:rPr lang="en-US" sz="2000" b="1" dirty="0"/>
              <a:t>collective</a:t>
            </a:r>
            <a:r>
              <a:rPr lang="en-US" sz="2000" dirty="0"/>
              <a:t> behavior…</a:t>
            </a:r>
          </a:p>
          <a:p>
            <a:pPr marL="0" indent="0">
              <a:buNone/>
            </a:pPr>
            <a:endParaRPr lang="en-US" sz="2000" dirty="0"/>
          </a:p>
          <a:p>
            <a:pPr marL="0" indent="0">
              <a:buNone/>
            </a:pPr>
            <a:r>
              <a:rPr lang="en-US" sz="2000" dirty="0"/>
              <a:t>with </a:t>
            </a:r>
            <a:r>
              <a:rPr lang="en-US" sz="2000" b="1" dirty="0"/>
              <a:t>precise instrumentation </a:t>
            </a:r>
            <a:r>
              <a:rPr lang="en-US" sz="2000" dirty="0"/>
              <a:t>and measurement…</a:t>
            </a:r>
          </a:p>
          <a:p>
            <a:pPr marL="0" indent="0">
              <a:buNone/>
            </a:pPr>
            <a:endParaRPr lang="en-US" sz="2000" dirty="0"/>
          </a:p>
          <a:p>
            <a:pPr marL="0" indent="0">
              <a:buNone/>
            </a:pPr>
            <a:r>
              <a:rPr lang="en-US" sz="2000" dirty="0"/>
              <a:t>studied </a:t>
            </a:r>
            <a:r>
              <a:rPr lang="en-US" sz="2000" b="1" dirty="0"/>
              <a:t>longitudinally</a:t>
            </a:r>
            <a:r>
              <a:rPr lang="en-US" sz="2000" dirty="0"/>
              <a:t> over periods of time…</a:t>
            </a:r>
          </a:p>
          <a:p>
            <a:pPr marL="0" indent="0">
              <a:buNone/>
            </a:pPr>
            <a:endParaRPr lang="en-US" sz="2000" dirty="0"/>
          </a:p>
          <a:p>
            <a:pPr marL="0" indent="0">
              <a:buNone/>
            </a:pPr>
            <a:r>
              <a:rPr lang="en-US" sz="2000" dirty="0"/>
              <a:t>with a high degree of </a:t>
            </a:r>
            <a:r>
              <a:rPr lang="en-US" sz="2000" b="1" dirty="0"/>
              <a:t>experimental control</a:t>
            </a:r>
            <a:r>
              <a:rPr lang="en-US" sz="2000" dirty="0"/>
              <a:t>.</a:t>
            </a:r>
          </a:p>
        </p:txBody>
      </p:sp>
      <p:pic>
        <p:nvPicPr>
          <p:cNvPr id="2050" name="Picture 2" descr="http://www.nature.com/polopoly_fs/7.18630.1406041346!/image/HIRES%2042-18438878%20for%20web.jpg_gen/derivatives/landscape_630/HIRES%2042-18438878%20for%20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74174"/>
            <a:ext cx="6233160" cy="440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71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Confounds</a:t>
            </a:r>
          </a:p>
        </p:txBody>
      </p:sp>
      <p:sp>
        <p:nvSpPr>
          <p:cNvPr id="15" name="Content Placeholder 14"/>
          <p:cNvSpPr>
            <a:spLocks noGrp="1"/>
          </p:cNvSpPr>
          <p:nvPr>
            <p:ph sz="half" idx="1"/>
          </p:nvPr>
        </p:nvSpPr>
        <p:spPr/>
        <p:txBody>
          <a:bodyPr anchor="ctr"/>
          <a:lstStyle/>
          <a:p>
            <a:pPr marL="91440" lvl="1" indent="-91440">
              <a:spcBef>
                <a:spcPts val="1200"/>
              </a:spcBef>
              <a:spcAft>
                <a:spcPts val="200"/>
              </a:spcAft>
              <a:buSzPct val="100000"/>
              <a:buFont typeface="Calibri" panose="020F0502020204030204" pitchFamily="34" charset="0"/>
              <a:buChar char=" "/>
            </a:pPr>
            <a:r>
              <a:rPr lang="en-US" sz="2800" dirty="0"/>
              <a:t>If we </a:t>
            </a:r>
            <a:r>
              <a:rPr lang="en-US" sz="2800" i="1" dirty="0"/>
              <a:t>only get to observe them changing together</a:t>
            </a:r>
            <a:r>
              <a:rPr lang="en-US" sz="2800" dirty="0"/>
              <a:t>, we can’t estimate the effect of hospitalization changing alone</a:t>
            </a:r>
            <a:endParaRPr lang="en-US" dirty="0"/>
          </a:p>
        </p:txBody>
      </p:sp>
      <p:sp>
        <p:nvSpPr>
          <p:cNvPr id="6" name="Oval 5"/>
          <p:cNvSpPr/>
          <p:nvPr/>
        </p:nvSpPr>
        <p:spPr>
          <a:xfrm>
            <a:off x="9326880"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tomorrow</a:t>
            </a:r>
          </a:p>
        </p:txBody>
      </p:sp>
      <p:sp>
        <p:nvSpPr>
          <p:cNvPr id="8" name="Oval 7"/>
          <p:cNvSpPr/>
          <p:nvPr/>
        </p:nvSpPr>
        <p:spPr>
          <a:xfrm>
            <a:off x="6066327" y="4040293"/>
            <a:ext cx="1828800" cy="1828800"/>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Hospital visit today</a:t>
            </a:r>
          </a:p>
        </p:txBody>
      </p:sp>
      <p:cxnSp>
        <p:nvCxnSpPr>
          <p:cNvPr id="10" name="Straight Arrow Connector 9"/>
          <p:cNvCxnSpPr>
            <a:stCxn id="8" idx="6"/>
            <a:endCxn id="6" idx="2"/>
          </p:cNvCxnSpPr>
          <p:nvPr/>
        </p:nvCxnSpPr>
        <p:spPr>
          <a:xfrm>
            <a:off x="7895127" y="4954693"/>
            <a:ext cx="1431753"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96935" y="5042561"/>
            <a:ext cx="8281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a:t>
            </a:r>
          </a:p>
        </p:txBody>
      </p:sp>
      <p:sp>
        <p:nvSpPr>
          <p:cNvPr id="9" name="Oval 8"/>
          <p:cNvSpPr/>
          <p:nvPr/>
        </p:nvSpPr>
        <p:spPr>
          <a:xfrm>
            <a:off x="7696603" y="2255428"/>
            <a:ext cx="1828800" cy="1828800"/>
          </a:xfrm>
          <a:prstGeom prst="ellipse">
            <a:avLst/>
          </a:prstGeom>
          <a:noFill/>
          <a:ln w="317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Health today</a:t>
            </a:r>
          </a:p>
        </p:txBody>
      </p:sp>
      <p:cxnSp>
        <p:nvCxnSpPr>
          <p:cNvPr id="11" name="Straight Arrow Connector 10"/>
          <p:cNvCxnSpPr>
            <a:stCxn id="9" idx="3"/>
            <a:endCxn id="8" idx="7"/>
          </p:cNvCxnSpPr>
          <p:nvPr/>
        </p:nvCxnSpPr>
        <p:spPr>
          <a:xfrm flipH="1">
            <a:off x="7627305" y="3816406"/>
            <a:ext cx="337120"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5"/>
            <a:endCxn id="6" idx="1"/>
          </p:cNvCxnSpPr>
          <p:nvPr/>
        </p:nvCxnSpPr>
        <p:spPr>
          <a:xfrm>
            <a:off x="9257581" y="3816406"/>
            <a:ext cx="337121" cy="49170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6858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000" dirty="0"/>
              <a:t>Large-scale </a:t>
            </a:r>
            <a:r>
              <a:rPr lang="en-US" sz="3000" i="1" dirty="0"/>
              <a:t>observational data </a:t>
            </a:r>
            <a:r>
              <a:rPr lang="en-US" sz="3000" dirty="0"/>
              <a:t>is useful for building </a:t>
            </a:r>
            <a:r>
              <a:rPr lang="en-US" sz="3000" i="1" dirty="0"/>
              <a:t>predictive models</a:t>
            </a:r>
            <a:r>
              <a:rPr lang="en-US" sz="3000" dirty="0"/>
              <a:t> of a </a:t>
            </a:r>
            <a:r>
              <a:rPr lang="en-US" sz="3000" i="1" dirty="0"/>
              <a:t>static world</a:t>
            </a:r>
          </a:p>
        </p:txBody>
      </p:sp>
    </p:spTree>
    <p:extLst>
      <p:ext uri="{BB962C8B-B14F-4D97-AF65-F5344CB8AC3E}">
        <p14:creationId xmlns:p14="http://schemas.microsoft.com/office/powerpoint/2010/main" val="3983789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dirty="0"/>
              <a:t>But without appropriate </a:t>
            </a:r>
            <a:r>
              <a:rPr lang="en-US" sz="3200" i="1" dirty="0"/>
              <a:t>random variation</a:t>
            </a:r>
            <a:r>
              <a:rPr lang="en-US" sz="3200" dirty="0"/>
              <a:t>, it’s hard to </a:t>
            </a:r>
            <a:r>
              <a:rPr lang="en-US" sz="3200" i="1" dirty="0"/>
              <a:t>predict what happens when you change something</a:t>
            </a:r>
            <a:r>
              <a:rPr lang="en-US" sz="3200" dirty="0"/>
              <a:t> in the world</a:t>
            </a:r>
            <a:endParaRPr lang="en-US" sz="3000" dirty="0"/>
          </a:p>
        </p:txBody>
      </p:sp>
    </p:spTree>
    <p:extLst>
      <p:ext uri="{BB962C8B-B14F-4D97-AF65-F5344CB8AC3E}">
        <p14:creationId xmlns:p14="http://schemas.microsoft.com/office/powerpoint/2010/main" val="1522811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i="1" dirty="0"/>
              <a:t>Randomized experiments</a:t>
            </a:r>
            <a:r>
              <a:rPr lang="en-US" sz="3200" dirty="0"/>
              <a:t> are like </a:t>
            </a:r>
            <a:r>
              <a:rPr lang="en-US" sz="3200" i="1" dirty="0"/>
              <a:t>custom-made datasets</a:t>
            </a:r>
            <a:r>
              <a:rPr lang="en-US" sz="3200" dirty="0"/>
              <a:t> to answer a specific question</a:t>
            </a:r>
            <a:endParaRPr lang="en-US" sz="3000" dirty="0"/>
          </a:p>
        </p:txBody>
      </p:sp>
    </p:spTree>
    <p:extLst>
      <p:ext uri="{BB962C8B-B14F-4D97-AF65-F5344CB8AC3E}">
        <p14:creationId xmlns:p14="http://schemas.microsoft.com/office/powerpoint/2010/main" val="2296774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thoughts</a:t>
            </a:r>
          </a:p>
        </p:txBody>
      </p:sp>
      <p:sp>
        <p:nvSpPr>
          <p:cNvPr id="3" name="Content Placeholder 2"/>
          <p:cNvSpPr>
            <a:spLocks noGrp="1"/>
          </p:cNvSpPr>
          <p:nvPr>
            <p:ph idx="1"/>
          </p:nvPr>
        </p:nvSpPr>
        <p:spPr/>
        <p:txBody>
          <a:bodyPr anchor="ctr">
            <a:noAutofit/>
          </a:bodyPr>
          <a:lstStyle/>
          <a:p>
            <a:pPr algn="ctr"/>
            <a:r>
              <a:rPr lang="en-US" sz="3200" i="1" dirty="0"/>
              <a:t>Additional data + algorithms</a:t>
            </a:r>
            <a:r>
              <a:rPr lang="en-US" sz="3200" dirty="0"/>
              <a:t> can help us </a:t>
            </a:r>
            <a:r>
              <a:rPr lang="en-US" sz="3200" i="1" dirty="0"/>
              <a:t>discover</a:t>
            </a:r>
            <a:r>
              <a:rPr lang="en-US" sz="3200" dirty="0"/>
              <a:t> and </a:t>
            </a:r>
            <a:r>
              <a:rPr lang="en-US" sz="3200" i="1" dirty="0"/>
              <a:t>analyze</a:t>
            </a:r>
            <a:r>
              <a:rPr lang="en-US" sz="3200" dirty="0"/>
              <a:t> these examples in the wild</a:t>
            </a:r>
          </a:p>
        </p:txBody>
      </p:sp>
    </p:spTree>
    <p:extLst>
      <p:ext uri="{BB962C8B-B14F-4D97-AF65-F5344CB8AC3E}">
        <p14:creationId xmlns:p14="http://schemas.microsoft.com/office/powerpoint/2010/main" val="1288448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251092" y="5832389"/>
            <a:ext cx="2940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/552/</a:t>
            </a:r>
          </a:p>
        </p:txBody>
      </p:sp>
      <p:grpSp>
        <p:nvGrpSpPr>
          <p:cNvPr id="10" name="Group 9"/>
          <p:cNvGrpSpPr/>
          <p:nvPr/>
        </p:nvGrpSpPr>
        <p:grpSpPr>
          <a:xfrm>
            <a:off x="2090467" y="1867456"/>
            <a:ext cx="8072026" cy="3964933"/>
            <a:chOff x="2059987" y="1802285"/>
            <a:chExt cx="8072026" cy="3964933"/>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987" y="1802285"/>
              <a:ext cx="8072026" cy="3253431"/>
            </a:xfrm>
            <a:prstGeom prst="rect">
              <a:avLst/>
            </a:prstGeom>
          </p:spPr>
        </p:pic>
        <p:sp>
          <p:nvSpPr>
            <p:cNvPr id="9" name="TextBox 8"/>
            <p:cNvSpPr txBox="1"/>
            <p:nvPr/>
          </p:nvSpPr>
          <p:spPr>
            <a:xfrm>
              <a:off x="2059987" y="5120887"/>
              <a:ext cx="80720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“Correlation doesn’t imply causation, but it does waggle its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eyebrows suggestively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 gesture furtively while mouthing ‘look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 there’”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Title 12"/>
          <p:cNvSpPr>
            <a:spLocks noGrp="1"/>
          </p:cNvSpPr>
          <p:nvPr>
            <p:ph type="title"/>
          </p:nvPr>
        </p:nvSpPr>
        <p:spPr/>
        <p:txBody>
          <a:bodyPr/>
          <a:lstStyle/>
          <a:p>
            <a:r>
              <a:rPr lang="en-US" dirty="0"/>
              <a:t>Causality is tricky!</a:t>
            </a:r>
          </a:p>
        </p:txBody>
      </p:sp>
    </p:spTree>
    <p:extLst>
      <p:ext uri="{BB962C8B-B14F-4D97-AF65-F5344CB8AC3E}">
        <p14:creationId xmlns:p14="http://schemas.microsoft.com/office/powerpoint/2010/main" val="126245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Observational estimates</a:t>
            </a:r>
          </a:p>
        </p:txBody>
      </p:sp>
      <p:sp>
        <p:nvSpPr>
          <p:cNvPr id="6" name="Content Placeholder 5"/>
          <p:cNvSpPr>
            <a:spLocks noGrp="1"/>
          </p:cNvSpPr>
          <p:nvPr>
            <p:ph idx="1"/>
          </p:nvPr>
        </p:nvSpPr>
        <p:spPr/>
        <p:txBody>
          <a:bodyPr>
            <a:normAutofit/>
          </a:bodyPr>
          <a:lstStyle/>
          <a:p>
            <a:r>
              <a:rPr lang="en-US" sz="2800" dirty="0"/>
              <a:t>Let’s say all sick people in our dataset went to the hospital today, and healthy people stayed home</a:t>
            </a:r>
          </a:p>
          <a:p>
            <a:r>
              <a:rPr lang="en-US" sz="2800" dirty="0"/>
              <a:t>The observed difference in health tomorrow is:</a:t>
            </a:r>
          </a:p>
          <a:p>
            <a:endParaRPr lang="en-US" sz="2800" dirty="0"/>
          </a:p>
          <a:p>
            <a:pPr algn="ctr"/>
            <a:r>
              <a:rPr lang="en-US" sz="2800" dirty="0" err="1"/>
              <a:t>Δ</a:t>
            </a:r>
            <a:r>
              <a:rPr lang="en-US" sz="2800" baseline="-25000" dirty="0" err="1"/>
              <a:t>obs</a:t>
            </a:r>
            <a:r>
              <a:rPr lang="en-US" sz="2800" dirty="0"/>
              <a:t> = (Sick and went to hospital) </a:t>
            </a:r>
            <a:r>
              <a:rPr lang="mr-IN" sz="2800" dirty="0"/>
              <a:t>–</a:t>
            </a:r>
            <a:r>
              <a:rPr lang="en-US" sz="2800" dirty="0"/>
              <a:t> (Healthy and stayed home)</a:t>
            </a:r>
          </a:p>
        </p:txBody>
      </p:sp>
    </p:spTree>
    <p:extLst>
      <p:ext uri="{BB962C8B-B14F-4D97-AF65-F5344CB8AC3E}">
        <p14:creationId xmlns:p14="http://schemas.microsoft.com/office/powerpoint/2010/main" val="3402042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4525</Words>
  <Application>Microsoft Macintosh PowerPoint</Application>
  <PresentationFormat>Widescreen</PresentationFormat>
  <Paragraphs>708</Paragraphs>
  <Slides>84</Slides>
  <Notes>32</Notes>
  <HiddenSlides>5</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84</vt:i4>
      </vt:variant>
    </vt:vector>
  </HeadingPairs>
  <TitlesOfParts>
    <vt:vector size="96" baseType="lpstr">
      <vt:lpstr>Calibri</vt:lpstr>
      <vt:lpstr>Calibri Light</vt:lpstr>
      <vt:lpstr>Cambria Math</vt:lpstr>
      <vt:lpstr>Mangal</vt:lpstr>
      <vt:lpstr>Segoe UI</vt:lpstr>
      <vt:lpstr>Segoe UI Light</vt:lpstr>
      <vt:lpstr>Times New Roman</vt:lpstr>
      <vt:lpstr>Wingdings</vt:lpstr>
      <vt:lpstr>Arial</vt:lpstr>
      <vt:lpstr>Office Theme</vt:lpstr>
      <vt:lpstr>1_Retrospect</vt:lpstr>
      <vt:lpstr>1_Office Theme</vt:lpstr>
      <vt:lpstr>Modeling Social Data: Causality and Experiments </vt:lpstr>
      <vt:lpstr>Intro to Causal Inference</vt:lpstr>
      <vt:lpstr>PowerPoint Presentation</vt:lpstr>
      <vt:lpstr>“Causes of effects”</vt:lpstr>
      <vt:lpstr>“Effects of causes”</vt:lpstr>
      <vt:lpstr>Example: Hospitalization on health</vt:lpstr>
      <vt:lpstr>Confounds</vt:lpstr>
      <vt:lpstr>Confounds</vt:lpstr>
      <vt:lpstr>Observational estimates</vt:lpstr>
      <vt:lpstr>Observational estimates</vt:lpstr>
      <vt:lpstr>Selection bias</vt:lpstr>
      <vt:lpstr>Basic identity of causal inference1</vt:lpstr>
      <vt:lpstr>A fundamental problem across science and industry</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So far, so good. Be mindful of hidden causes, or else we might overestimate causal effects.</vt:lpstr>
      <vt:lpstr>(But) Ignoring hidden causes can also lead to completely wrong conclusions.</vt:lpstr>
      <vt:lpstr>Simpson’s paradox</vt:lpstr>
      <vt:lpstr>Example: Which algorithm is better?</vt:lpstr>
      <vt:lpstr>Comparing old versus new algorithm</vt:lpstr>
      <vt:lpstr>Frequent users of the Store tend to be different from new users</vt:lpstr>
      <vt:lpstr>The Simpson’s paradox</vt:lpstr>
      <vt:lpstr>Answer (as usual): May be, may be not. </vt:lpstr>
      <vt:lpstr>Example: Simpson’s paradox in Reddit</vt:lpstr>
      <vt:lpstr>Making sense of such data can be too complex.</vt:lpstr>
      <vt:lpstr>Intro to Experiments</vt:lpstr>
      <vt:lpstr>“To find out what happens when you change something, it is necessary to change it.” </vt:lpstr>
      <vt:lpstr>Counterfactuals</vt:lpstr>
      <vt:lpstr>Counterfactuals</vt:lpstr>
      <vt:lpstr>Random assignment</vt:lpstr>
      <vt:lpstr>Random assignment</vt:lpstr>
      <vt:lpstr>Random assignment</vt:lpstr>
      <vt:lpstr>Basic identity of causal inference</vt:lpstr>
      <vt:lpstr>Random assignment</vt:lpstr>
      <vt:lpstr>Experiments: Caveats / limitations</vt:lpstr>
      <vt:lpstr>Two goals for experiments</vt:lpstr>
      <vt:lpstr>How we conduct behavioral experiments</vt:lpstr>
      <vt:lpstr>Examples of Causal Inference</vt:lpstr>
      <vt:lpstr>Natural experiments</vt:lpstr>
      <vt:lpstr>Natural experiments</vt:lpstr>
      <vt:lpstr>As-if random</vt:lpstr>
      <vt:lpstr>Instrumental variables</vt:lpstr>
      <vt:lpstr>Regression discontinuities</vt:lpstr>
      <vt:lpstr>Difference in differences</vt:lpstr>
      <vt:lpstr>Cont. example: Effect of store recommendations</vt:lpstr>
      <vt:lpstr>Traffic on normal days to App 1</vt:lpstr>
      <vt:lpstr>External shock brings as-if random users to App1</vt:lpstr>
      <vt:lpstr>Exploiting sudden variation in traffic to App 1</vt:lpstr>
      <vt:lpstr>Natural experiments: Caveats</vt:lpstr>
      <vt:lpstr>Natural experiments: Caveats</vt:lpstr>
      <vt:lpstr>What can we do without an experiment or natural experiment?</vt:lpstr>
      <vt:lpstr>General method: Conditioning on variables</vt:lpstr>
      <vt:lpstr>Examples of Experiments and Demo</vt:lpstr>
      <vt:lpstr>Behavioral science labs are very limiting</vt:lpstr>
      <vt:lpstr>Experiments are underpowered</vt:lpstr>
      <vt:lpstr>Most social science experiments aren’t social</vt:lpstr>
      <vt:lpstr>Economic Inequality</vt:lpstr>
      <vt:lpstr>Systems of Governance</vt:lpstr>
      <vt:lpstr>The black box of macroeconomic policy</vt:lpstr>
      <vt:lpstr>So, about them experiments…</vt:lpstr>
      <vt:lpstr>Expanding the experiment design space</vt:lpstr>
      <vt:lpstr>Behavioral experiments + the Internet</vt:lpstr>
      <vt:lpstr>PowerPoint Presentation</vt:lpstr>
      <vt:lpstr>Q: What happens to people’s behavior when they are in a social dilemma for a long time?</vt:lpstr>
      <vt:lpstr>Longitudinal behavior in a social dilemma</vt:lpstr>
      <vt:lpstr>Random rematching across games</vt:lpstr>
      <vt:lpstr>Random rematching across games</vt:lpstr>
      <vt:lpstr>One experiment session – 20 games</vt:lpstr>
      <vt:lpstr>PowerPoint Presentation</vt:lpstr>
      <vt:lpstr>Demo time!</vt:lpstr>
      <vt:lpstr>Demo</vt:lpstr>
      <vt:lpstr>A “supercollider” for social science</vt:lpstr>
      <vt:lpstr>Closing thoughts</vt:lpstr>
      <vt:lpstr>Closing thoughts</vt:lpstr>
      <vt:lpstr>Closing thoughts</vt:lpstr>
      <vt:lpstr>Closing thoughts</vt:lpstr>
      <vt:lpstr>Causality is tricky!</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Jake Hofman</cp:lastModifiedBy>
  <cp:revision>15</cp:revision>
  <dcterms:created xsi:type="dcterms:W3CDTF">2012-07-27T01:16:44Z</dcterms:created>
  <dcterms:modified xsi:type="dcterms:W3CDTF">2017-04-28T13:52:38Z</dcterms:modified>
</cp:coreProperties>
</file>